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7" r:id="rId17"/>
    <p:sldId id="271" r:id="rId18"/>
    <p:sldId id="272" r:id="rId19"/>
    <p:sldId id="274" r:id="rId20"/>
    <p:sldId id="275" r:id="rId21"/>
    <p:sldId id="278" r:id="rId22"/>
    <p:sldId id="280" r:id="rId23"/>
    <p:sldId id="281" r:id="rId24"/>
    <p:sldId id="282" r:id="rId25"/>
    <p:sldId id="283" r:id="rId26"/>
    <p:sldId id="284" r:id="rId27"/>
    <p:sldId id="285" r:id="rId28"/>
    <p:sldId id="28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291C"/>
    <a:srgbClr val="FF3B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46" y="15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BB67BFF-D527-42C6-91E3-5BDB147FDCFE}"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1C44E-384E-45AB-87F3-85564A3E2C9C}" type="slidenum">
              <a:rPr lang="en-US" smtClean="0"/>
              <a:t>‹#›</a:t>
            </a:fld>
            <a:endParaRPr lang="en-US"/>
          </a:p>
        </p:txBody>
      </p:sp>
    </p:spTree>
    <p:extLst>
      <p:ext uri="{BB962C8B-B14F-4D97-AF65-F5344CB8AC3E}">
        <p14:creationId xmlns:p14="http://schemas.microsoft.com/office/powerpoint/2010/main" val="221635676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B67BFF-D527-42C6-91E3-5BDB147FDCFE}"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1C44E-384E-45AB-87F3-85564A3E2C9C}" type="slidenum">
              <a:rPr lang="en-US" smtClean="0"/>
              <a:t>‹#›</a:t>
            </a:fld>
            <a:endParaRPr lang="en-US"/>
          </a:p>
        </p:txBody>
      </p:sp>
    </p:spTree>
    <p:extLst>
      <p:ext uri="{BB962C8B-B14F-4D97-AF65-F5344CB8AC3E}">
        <p14:creationId xmlns:p14="http://schemas.microsoft.com/office/powerpoint/2010/main" val="64129784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B67BFF-D527-42C6-91E3-5BDB147FDCFE}"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1C44E-384E-45AB-87F3-85564A3E2C9C}" type="slidenum">
              <a:rPr lang="en-US" smtClean="0"/>
              <a:t>‹#›</a:t>
            </a:fld>
            <a:endParaRPr lang="en-US"/>
          </a:p>
        </p:txBody>
      </p:sp>
    </p:spTree>
    <p:extLst>
      <p:ext uri="{BB962C8B-B14F-4D97-AF65-F5344CB8AC3E}">
        <p14:creationId xmlns:p14="http://schemas.microsoft.com/office/powerpoint/2010/main" val="171918562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B67BFF-D527-42C6-91E3-5BDB147FDCFE}"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1C44E-384E-45AB-87F3-85564A3E2C9C}" type="slidenum">
              <a:rPr lang="en-US" smtClean="0"/>
              <a:t>‹#›</a:t>
            </a:fld>
            <a:endParaRPr lang="en-US"/>
          </a:p>
        </p:txBody>
      </p:sp>
    </p:spTree>
    <p:extLst>
      <p:ext uri="{BB962C8B-B14F-4D97-AF65-F5344CB8AC3E}">
        <p14:creationId xmlns:p14="http://schemas.microsoft.com/office/powerpoint/2010/main" val="218204920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B67BFF-D527-42C6-91E3-5BDB147FDCFE}"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1C44E-384E-45AB-87F3-85564A3E2C9C}" type="slidenum">
              <a:rPr lang="en-US" smtClean="0"/>
              <a:t>‹#›</a:t>
            </a:fld>
            <a:endParaRPr lang="en-US"/>
          </a:p>
        </p:txBody>
      </p:sp>
    </p:spTree>
    <p:extLst>
      <p:ext uri="{BB962C8B-B14F-4D97-AF65-F5344CB8AC3E}">
        <p14:creationId xmlns:p14="http://schemas.microsoft.com/office/powerpoint/2010/main" val="320643407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BB67BFF-D527-42C6-91E3-5BDB147FDCFE}" type="datetimeFigureOut">
              <a:rPr lang="en-US" smtClean="0"/>
              <a:t>12/27/2014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31C44E-384E-45AB-87F3-85564A3E2C9C}" type="slidenum">
              <a:rPr lang="en-US" smtClean="0"/>
              <a:t>‹#›</a:t>
            </a:fld>
            <a:endParaRPr lang="en-US"/>
          </a:p>
        </p:txBody>
      </p:sp>
    </p:spTree>
    <p:extLst>
      <p:ext uri="{BB962C8B-B14F-4D97-AF65-F5344CB8AC3E}">
        <p14:creationId xmlns:p14="http://schemas.microsoft.com/office/powerpoint/2010/main" val="142883874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BB67BFF-D527-42C6-91E3-5BDB147FDCFE}" type="datetimeFigureOut">
              <a:rPr lang="en-US" smtClean="0"/>
              <a:t>12/27/2014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31C44E-384E-45AB-87F3-85564A3E2C9C}" type="slidenum">
              <a:rPr lang="en-US" smtClean="0"/>
              <a:t>‹#›</a:t>
            </a:fld>
            <a:endParaRPr lang="en-US"/>
          </a:p>
        </p:txBody>
      </p:sp>
    </p:spTree>
    <p:extLst>
      <p:ext uri="{BB962C8B-B14F-4D97-AF65-F5344CB8AC3E}">
        <p14:creationId xmlns:p14="http://schemas.microsoft.com/office/powerpoint/2010/main" val="285683130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B67BFF-D527-42C6-91E3-5BDB147FDCFE}" type="datetimeFigureOut">
              <a:rPr lang="en-US" smtClean="0"/>
              <a:t>12/27/2014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31C44E-384E-45AB-87F3-85564A3E2C9C}" type="slidenum">
              <a:rPr lang="en-US" smtClean="0"/>
              <a:t>‹#›</a:t>
            </a:fld>
            <a:endParaRPr lang="en-US"/>
          </a:p>
        </p:txBody>
      </p:sp>
    </p:spTree>
    <p:extLst>
      <p:ext uri="{BB962C8B-B14F-4D97-AF65-F5344CB8AC3E}">
        <p14:creationId xmlns:p14="http://schemas.microsoft.com/office/powerpoint/2010/main" val="19055966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67BFF-D527-42C6-91E3-5BDB147FDCFE}" type="datetimeFigureOut">
              <a:rPr lang="en-US" smtClean="0"/>
              <a:t>12/27/2014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31C44E-384E-45AB-87F3-85564A3E2C9C}" type="slidenum">
              <a:rPr lang="en-US" smtClean="0"/>
              <a:t>‹#›</a:t>
            </a:fld>
            <a:endParaRPr lang="en-US"/>
          </a:p>
        </p:txBody>
      </p:sp>
    </p:spTree>
    <p:extLst>
      <p:ext uri="{BB962C8B-B14F-4D97-AF65-F5344CB8AC3E}">
        <p14:creationId xmlns:p14="http://schemas.microsoft.com/office/powerpoint/2010/main" val="367003596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B67BFF-D527-42C6-91E3-5BDB147FDCFE}" type="datetimeFigureOut">
              <a:rPr lang="en-US" smtClean="0"/>
              <a:t>12/27/2014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31C44E-384E-45AB-87F3-85564A3E2C9C}" type="slidenum">
              <a:rPr lang="en-US" smtClean="0"/>
              <a:t>‹#›</a:t>
            </a:fld>
            <a:endParaRPr lang="en-US"/>
          </a:p>
        </p:txBody>
      </p:sp>
    </p:spTree>
    <p:extLst>
      <p:ext uri="{BB962C8B-B14F-4D97-AF65-F5344CB8AC3E}">
        <p14:creationId xmlns:p14="http://schemas.microsoft.com/office/powerpoint/2010/main" val="414009261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B67BFF-D527-42C6-91E3-5BDB147FDCFE}" type="datetimeFigureOut">
              <a:rPr lang="en-US" smtClean="0"/>
              <a:t>12/27/2014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31C44E-384E-45AB-87F3-85564A3E2C9C}" type="slidenum">
              <a:rPr lang="en-US" smtClean="0"/>
              <a:t>‹#›</a:t>
            </a:fld>
            <a:endParaRPr lang="en-US"/>
          </a:p>
        </p:txBody>
      </p:sp>
    </p:spTree>
    <p:extLst>
      <p:ext uri="{BB962C8B-B14F-4D97-AF65-F5344CB8AC3E}">
        <p14:creationId xmlns:p14="http://schemas.microsoft.com/office/powerpoint/2010/main" val="96002991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B67BFF-D527-42C6-91E3-5BDB147FDCFE}" type="datetimeFigureOut">
              <a:rPr lang="en-US" smtClean="0"/>
              <a:t>12/27/2014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31C44E-384E-45AB-87F3-85564A3E2C9C}" type="slidenum">
              <a:rPr lang="en-US" smtClean="0"/>
              <a:t>‹#›</a:t>
            </a:fld>
            <a:endParaRPr lang="en-US"/>
          </a:p>
        </p:txBody>
      </p:sp>
    </p:spTree>
    <p:extLst>
      <p:ext uri="{BB962C8B-B14F-4D97-AF65-F5344CB8AC3E}">
        <p14:creationId xmlns:p14="http://schemas.microsoft.com/office/powerpoint/2010/main" val="2632503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1408670"/>
            <a:ext cx="9144000" cy="1938992"/>
          </a:xfrm>
          <a:prstGeom prst="rect">
            <a:avLst/>
          </a:prstGeom>
          <a:noFill/>
        </p:spPr>
        <p:txBody>
          <a:bodyPr wrap="square" rtlCol="0">
            <a:spAutoFit/>
          </a:bodyPr>
          <a:lstStyle/>
          <a:p>
            <a:pPr algn="ctr"/>
            <a:r>
              <a:rPr lang="en-US" sz="4000" b="1" dirty="0" smtClean="0">
                <a:solidFill>
                  <a:schemeClr val="bg1"/>
                </a:solidFill>
              </a:rPr>
              <a:t>God offers YOU </a:t>
            </a:r>
          </a:p>
          <a:p>
            <a:pPr algn="ctr"/>
            <a:r>
              <a:rPr lang="en-US" sz="4000" b="1" dirty="0" smtClean="0">
                <a:solidFill>
                  <a:schemeClr val="bg1"/>
                </a:solidFill>
              </a:rPr>
              <a:t>opportunity and empowerment!</a:t>
            </a:r>
          </a:p>
          <a:p>
            <a:pPr algn="ctr"/>
            <a:endParaRPr lang="en-US" sz="4000" dirty="0">
              <a:solidFill>
                <a:schemeClr val="bg1"/>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28951" y="2913257"/>
            <a:ext cx="3015049" cy="3944743"/>
          </a:xfrm>
          <a:prstGeom prst="rect">
            <a:avLst/>
          </a:prstGeom>
        </p:spPr>
      </p:pic>
    </p:spTree>
    <p:extLst>
      <p:ext uri="{BB962C8B-B14F-4D97-AF65-F5344CB8AC3E}">
        <p14:creationId xmlns:p14="http://schemas.microsoft.com/office/powerpoint/2010/main" val="1792327357"/>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5016758"/>
          </a:xfrm>
          <a:prstGeom prst="rect">
            <a:avLst/>
          </a:prstGeom>
          <a:noFill/>
        </p:spPr>
        <p:txBody>
          <a:bodyPr wrap="square" rtlCol="0">
            <a:spAutoFit/>
          </a:bodyPr>
          <a:lstStyle/>
          <a:p>
            <a:endParaRPr lang="en-US" sz="3200" dirty="0" smtClean="0">
              <a:solidFill>
                <a:schemeClr val="bg1"/>
              </a:solidFill>
              <a:sym typeface="Wingdings 2" panose="05020102010507070707" pitchFamily="18" charset="2"/>
            </a:endParaRPr>
          </a:p>
          <a:p>
            <a:r>
              <a:rPr lang="en-US" sz="3200" dirty="0" smtClean="0">
                <a:solidFill>
                  <a:schemeClr val="bg1"/>
                </a:solidFill>
                <a:sym typeface="Wingdings 2" panose="05020102010507070707" pitchFamily="18" charset="2"/>
              </a:rPr>
              <a:t> </a:t>
            </a:r>
            <a:r>
              <a:rPr lang="en-US" sz="3200" dirty="0" smtClean="0">
                <a:solidFill>
                  <a:schemeClr val="bg1"/>
                </a:solidFill>
              </a:rPr>
              <a:t>Members</a:t>
            </a:r>
          </a:p>
          <a:p>
            <a:r>
              <a:rPr lang="en-US" sz="3200" dirty="0" smtClean="0">
                <a:solidFill>
                  <a:schemeClr val="bg1"/>
                </a:solidFill>
                <a:sym typeface="Wingdings 2" panose="05020102010507070707" pitchFamily="18" charset="2"/>
              </a:rPr>
              <a:t> Spirit-filled</a:t>
            </a:r>
          </a:p>
          <a:p>
            <a:endParaRPr lang="en-US" sz="3200" dirty="0" smtClean="0">
              <a:solidFill>
                <a:schemeClr val="bg1"/>
              </a:solidFill>
              <a:sym typeface="Wingdings 2" panose="05020102010507070707" pitchFamily="18" charset="2"/>
            </a:endParaRPr>
          </a:p>
          <a:p>
            <a:r>
              <a:rPr lang="en-US" sz="3200" dirty="0" smtClean="0">
                <a:solidFill>
                  <a:schemeClr val="bg1"/>
                </a:solidFill>
                <a:sym typeface="Wingdings 2" panose="05020102010507070707" pitchFamily="18" charset="2"/>
              </a:rPr>
              <a:t> Prophesy</a:t>
            </a:r>
          </a:p>
          <a:p>
            <a:r>
              <a:rPr lang="en-US" sz="3200" dirty="0" smtClean="0">
                <a:solidFill>
                  <a:schemeClr val="bg1"/>
                </a:solidFill>
                <a:sym typeface="Wingdings 2" panose="05020102010507070707" pitchFamily="18" charset="2"/>
              </a:rPr>
              <a:t> Care / Service</a:t>
            </a:r>
          </a:p>
          <a:p>
            <a:r>
              <a:rPr lang="en-US" sz="3200" dirty="0" smtClean="0">
                <a:solidFill>
                  <a:schemeClr val="bg1"/>
                </a:solidFill>
                <a:sym typeface="Wingdings 2" panose="05020102010507070707" pitchFamily="18" charset="2"/>
              </a:rPr>
              <a:t> Hospitality</a:t>
            </a:r>
          </a:p>
          <a:p>
            <a:r>
              <a:rPr lang="en-US" sz="3200" dirty="0" smtClean="0">
                <a:solidFill>
                  <a:schemeClr val="bg1"/>
                </a:solidFill>
                <a:sym typeface="Wingdings 2" panose="05020102010507070707" pitchFamily="18" charset="2"/>
              </a:rPr>
              <a:t> Church Host.</a:t>
            </a:r>
          </a:p>
          <a:p>
            <a:r>
              <a:rPr lang="en-US" sz="3200" dirty="0" smtClean="0">
                <a:solidFill>
                  <a:schemeClr val="bg1"/>
                </a:solidFill>
                <a:sym typeface="Wingdings 2" panose="05020102010507070707" pitchFamily="18" charset="2"/>
              </a:rPr>
              <a:t> Mentoring</a:t>
            </a:r>
          </a:p>
          <a:p>
            <a:r>
              <a:rPr lang="en-US" sz="3200" dirty="0" smtClean="0">
                <a:solidFill>
                  <a:schemeClr val="bg1"/>
                </a:solidFill>
                <a:sym typeface="Wingdings 2" panose="05020102010507070707" pitchFamily="18" charset="2"/>
              </a:rPr>
              <a:t> Teaching</a:t>
            </a:r>
            <a:endParaRPr lang="en-US" sz="3200" dirty="0">
              <a:solidFill>
                <a:schemeClr val="bg1"/>
              </a:solidFill>
            </a:endParaRPr>
          </a:p>
        </p:txBody>
      </p:sp>
      <p:sp>
        <p:nvSpPr>
          <p:cNvPr id="5" name="TextBox 4"/>
          <p:cNvSpPr txBox="1"/>
          <p:nvPr/>
        </p:nvSpPr>
        <p:spPr>
          <a:xfrm>
            <a:off x="3023286" y="0"/>
            <a:ext cx="6120714" cy="7232749"/>
          </a:xfrm>
          <a:prstGeom prst="rect">
            <a:avLst/>
          </a:prstGeom>
          <a:solidFill>
            <a:schemeClr val="bg2">
              <a:lumMod val="25000"/>
            </a:schemeClr>
          </a:solidFill>
        </p:spPr>
        <p:txBody>
          <a:bodyPr wrap="square" rtlCol="0">
            <a:spAutoFit/>
          </a:bodyPr>
          <a:lstStyle/>
          <a:p>
            <a:pPr algn="r"/>
            <a:endParaRPr lang="en-US" sz="3200" b="1" dirty="0" smtClean="0"/>
          </a:p>
          <a:p>
            <a:pPr algn="r"/>
            <a:r>
              <a:rPr lang="en-US" sz="3600" dirty="0" smtClean="0">
                <a:solidFill>
                  <a:srgbClr val="FFFF00"/>
                </a:solidFill>
              </a:rPr>
              <a:t>1 </a:t>
            </a:r>
            <a:r>
              <a:rPr lang="en-US" sz="3600" dirty="0">
                <a:solidFill>
                  <a:srgbClr val="FFFF00"/>
                </a:solidFill>
              </a:rPr>
              <a:t>Timothy 2.12 NET:  </a:t>
            </a:r>
            <a:endParaRPr lang="en-US" sz="3600" dirty="0" smtClean="0">
              <a:solidFill>
                <a:srgbClr val="FFFF00"/>
              </a:solidFill>
            </a:endParaRPr>
          </a:p>
          <a:p>
            <a:pPr algn="r"/>
            <a:r>
              <a:rPr lang="en-US" sz="3600" dirty="0" smtClean="0">
                <a:solidFill>
                  <a:srgbClr val="FFFF00"/>
                </a:solidFill>
              </a:rPr>
              <a:t>I </a:t>
            </a:r>
            <a:r>
              <a:rPr lang="en-US" sz="3600" dirty="0">
                <a:solidFill>
                  <a:srgbClr val="FFFF00"/>
                </a:solidFill>
              </a:rPr>
              <a:t>do not allow a woman </a:t>
            </a:r>
            <a:endParaRPr lang="en-US" sz="3600" dirty="0" smtClean="0">
              <a:solidFill>
                <a:srgbClr val="FFFF00"/>
              </a:solidFill>
            </a:endParaRPr>
          </a:p>
          <a:p>
            <a:pPr algn="r"/>
            <a:r>
              <a:rPr lang="en-US" sz="3600" dirty="0" smtClean="0">
                <a:solidFill>
                  <a:srgbClr val="FFFF00"/>
                </a:solidFill>
              </a:rPr>
              <a:t>to teach or </a:t>
            </a:r>
            <a:r>
              <a:rPr lang="en-US" sz="3600" dirty="0">
                <a:solidFill>
                  <a:srgbClr val="FFFF00"/>
                </a:solidFill>
              </a:rPr>
              <a:t>exercise authority over a man</a:t>
            </a:r>
            <a:r>
              <a:rPr lang="en-US" sz="3600" dirty="0" smtClean="0">
                <a:solidFill>
                  <a:srgbClr val="FFFF00"/>
                </a:solidFill>
              </a:rPr>
              <a:t>.</a:t>
            </a:r>
          </a:p>
          <a:p>
            <a:pPr algn="r"/>
            <a:endParaRPr lang="en-US" sz="3600" b="1" dirty="0">
              <a:solidFill>
                <a:srgbClr val="FFFF00"/>
              </a:solidFill>
            </a:endParaRPr>
          </a:p>
          <a:p>
            <a:pPr algn="r"/>
            <a:endParaRPr lang="en-US" sz="3600" b="1" dirty="0" smtClean="0">
              <a:solidFill>
                <a:srgbClr val="FFFF00"/>
              </a:solidFill>
            </a:endParaRPr>
          </a:p>
          <a:p>
            <a:pPr algn="r"/>
            <a:endParaRPr lang="en-US" sz="3600" b="1" dirty="0">
              <a:solidFill>
                <a:srgbClr val="FFFF00"/>
              </a:solidFill>
            </a:endParaRPr>
          </a:p>
          <a:p>
            <a:pPr algn="r"/>
            <a:endParaRPr lang="en-US" sz="3600" b="1" dirty="0" smtClean="0">
              <a:solidFill>
                <a:srgbClr val="FFFF00"/>
              </a:solidFill>
            </a:endParaRPr>
          </a:p>
          <a:p>
            <a:pPr algn="r"/>
            <a:endParaRPr lang="en-US" sz="3600" b="1" dirty="0">
              <a:solidFill>
                <a:srgbClr val="FFFF00"/>
              </a:solidFill>
            </a:endParaRPr>
          </a:p>
          <a:p>
            <a:pPr algn="r"/>
            <a:endParaRPr lang="en-US" sz="3600" b="1" dirty="0" smtClean="0">
              <a:solidFill>
                <a:srgbClr val="FFFF00"/>
              </a:solidFill>
            </a:endParaRPr>
          </a:p>
          <a:p>
            <a:pPr algn="r"/>
            <a:endParaRPr lang="en-US" sz="3600" b="1" dirty="0">
              <a:solidFill>
                <a:srgbClr val="FFFF00"/>
              </a:solidFill>
            </a:endParaRPr>
          </a:p>
          <a:p>
            <a:pPr algn="r"/>
            <a:r>
              <a:rPr lang="en-US" sz="3600" dirty="0" smtClean="0">
                <a:solidFill>
                  <a:srgbClr val="FFFF00"/>
                </a:solidFill>
              </a:rPr>
              <a:t>  </a:t>
            </a:r>
            <a:endParaRPr lang="en-US" sz="3600" dirty="0">
              <a:solidFill>
                <a:srgbClr val="FFFF00"/>
              </a:solidFill>
            </a:endParaRPr>
          </a:p>
        </p:txBody>
      </p:sp>
    </p:spTree>
    <p:extLst>
      <p:ext uri="{BB962C8B-B14F-4D97-AF65-F5344CB8AC3E}">
        <p14:creationId xmlns:p14="http://schemas.microsoft.com/office/powerpoint/2010/main" val="126929678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5509200"/>
          </a:xfrm>
          <a:prstGeom prst="rect">
            <a:avLst/>
          </a:prstGeom>
          <a:noFill/>
        </p:spPr>
        <p:txBody>
          <a:bodyPr wrap="square" rtlCol="0">
            <a:spAutoFit/>
          </a:bodyPr>
          <a:lstStyle/>
          <a:p>
            <a:endParaRPr lang="en-US" sz="3200" dirty="0" smtClean="0">
              <a:solidFill>
                <a:schemeClr val="bg1"/>
              </a:solidFill>
              <a:sym typeface="Wingdings 2" panose="05020102010507070707" pitchFamily="18" charset="2"/>
            </a:endParaRPr>
          </a:p>
          <a:p>
            <a:r>
              <a:rPr lang="en-US" sz="3200" dirty="0" smtClean="0">
                <a:solidFill>
                  <a:schemeClr val="bg1"/>
                </a:solidFill>
                <a:sym typeface="Wingdings 2" panose="05020102010507070707" pitchFamily="18" charset="2"/>
              </a:rPr>
              <a:t> </a:t>
            </a:r>
            <a:r>
              <a:rPr lang="en-US" sz="3200" dirty="0" smtClean="0">
                <a:solidFill>
                  <a:schemeClr val="bg1"/>
                </a:solidFill>
              </a:rPr>
              <a:t>Members</a:t>
            </a:r>
          </a:p>
          <a:p>
            <a:r>
              <a:rPr lang="en-US" sz="3200" dirty="0" smtClean="0">
                <a:solidFill>
                  <a:schemeClr val="bg1"/>
                </a:solidFill>
                <a:sym typeface="Wingdings 2" panose="05020102010507070707" pitchFamily="18" charset="2"/>
              </a:rPr>
              <a:t> Spirit-filled</a:t>
            </a:r>
          </a:p>
          <a:p>
            <a:endParaRPr lang="en-US" sz="3200" dirty="0" smtClean="0">
              <a:solidFill>
                <a:schemeClr val="bg1"/>
              </a:solidFill>
              <a:sym typeface="Wingdings 2" panose="05020102010507070707" pitchFamily="18" charset="2"/>
            </a:endParaRPr>
          </a:p>
          <a:p>
            <a:r>
              <a:rPr lang="en-US" sz="3200" dirty="0" smtClean="0">
                <a:solidFill>
                  <a:schemeClr val="bg1"/>
                </a:solidFill>
                <a:sym typeface="Wingdings 2" panose="05020102010507070707" pitchFamily="18" charset="2"/>
              </a:rPr>
              <a:t> Prophesy</a:t>
            </a:r>
          </a:p>
          <a:p>
            <a:r>
              <a:rPr lang="en-US" sz="3200" dirty="0" smtClean="0">
                <a:solidFill>
                  <a:schemeClr val="bg1"/>
                </a:solidFill>
                <a:sym typeface="Wingdings 2" panose="05020102010507070707" pitchFamily="18" charset="2"/>
              </a:rPr>
              <a:t> Care / Service</a:t>
            </a:r>
          </a:p>
          <a:p>
            <a:r>
              <a:rPr lang="en-US" sz="3200" dirty="0" smtClean="0">
                <a:solidFill>
                  <a:schemeClr val="bg1"/>
                </a:solidFill>
                <a:sym typeface="Wingdings 2" panose="05020102010507070707" pitchFamily="18" charset="2"/>
              </a:rPr>
              <a:t> Hospitality</a:t>
            </a:r>
          </a:p>
          <a:p>
            <a:r>
              <a:rPr lang="en-US" sz="3200" dirty="0" smtClean="0">
                <a:solidFill>
                  <a:schemeClr val="bg1"/>
                </a:solidFill>
                <a:sym typeface="Wingdings 2" panose="05020102010507070707" pitchFamily="18" charset="2"/>
              </a:rPr>
              <a:t> Church Host.</a:t>
            </a:r>
          </a:p>
          <a:p>
            <a:r>
              <a:rPr lang="en-US" sz="3200" dirty="0" smtClean="0">
                <a:solidFill>
                  <a:schemeClr val="bg1"/>
                </a:solidFill>
                <a:sym typeface="Wingdings 2" panose="05020102010507070707" pitchFamily="18" charset="2"/>
              </a:rPr>
              <a:t> Mentoring</a:t>
            </a:r>
          </a:p>
          <a:p>
            <a:r>
              <a:rPr lang="en-US" sz="3200" dirty="0" smtClean="0">
                <a:solidFill>
                  <a:schemeClr val="bg1"/>
                </a:solidFill>
                <a:sym typeface="Wingdings 2" panose="05020102010507070707" pitchFamily="18" charset="2"/>
              </a:rPr>
              <a:t> Teaching</a:t>
            </a:r>
          </a:p>
          <a:p>
            <a:r>
              <a:rPr lang="en-US" sz="3200" dirty="0" smtClean="0">
                <a:solidFill>
                  <a:schemeClr val="bg1"/>
                </a:solidFill>
                <a:sym typeface="Wingdings 2" panose="05020102010507070707" pitchFamily="18" charset="2"/>
              </a:rPr>
              <a:t> Baptizing</a:t>
            </a:r>
            <a:endParaRPr lang="en-US" sz="3200" dirty="0">
              <a:solidFill>
                <a:schemeClr val="bg1"/>
              </a:solidFill>
            </a:endParaRPr>
          </a:p>
        </p:txBody>
      </p:sp>
      <p:sp>
        <p:nvSpPr>
          <p:cNvPr id="5" name="TextBox 4"/>
          <p:cNvSpPr txBox="1"/>
          <p:nvPr/>
        </p:nvSpPr>
        <p:spPr>
          <a:xfrm>
            <a:off x="3023286" y="0"/>
            <a:ext cx="6120714" cy="7232749"/>
          </a:xfrm>
          <a:prstGeom prst="rect">
            <a:avLst/>
          </a:prstGeom>
          <a:solidFill>
            <a:schemeClr val="bg2">
              <a:lumMod val="25000"/>
            </a:schemeClr>
          </a:solidFill>
        </p:spPr>
        <p:txBody>
          <a:bodyPr wrap="square" rtlCol="0">
            <a:spAutoFit/>
          </a:bodyPr>
          <a:lstStyle/>
          <a:p>
            <a:pPr algn="r"/>
            <a:endParaRPr lang="en-US" sz="3200" b="1" dirty="0" smtClean="0"/>
          </a:p>
          <a:p>
            <a:pPr algn="r"/>
            <a:r>
              <a:rPr lang="en-US" sz="3600" dirty="0" smtClean="0">
                <a:solidFill>
                  <a:srgbClr val="FFFF00"/>
                </a:solidFill>
              </a:rPr>
              <a:t>Early Church Literature</a:t>
            </a:r>
          </a:p>
          <a:p>
            <a:pPr algn="r"/>
            <a:r>
              <a:rPr lang="en-US" sz="3600" dirty="0" smtClean="0">
                <a:solidFill>
                  <a:srgbClr val="FFFF00"/>
                </a:solidFill>
              </a:rPr>
              <a:t>reveals women teaching other women and children, and</a:t>
            </a:r>
          </a:p>
          <a:p>
            <a:pPr algn="r"/>
            <a:r>
              <a:rPr lang="en-US" sz="3600" dirty="0" smtClean="0">
                <a:solidFill>
                  <a:srgbClr val="FFFF00"/>
                </a:solidFill>
              </a:rPr>
              <a:t>baptizing female new believers.</a:t>
            </a:r>
          </a:p>
          <a:p>
            <a:pPr algn="r"/>
            <a:endParaRPr lang="en-US" sz="3600" b="1" dirty="0">
              <a:solidFill>
                <a:srgbClr val="FFFF00"/>
              </a:solidFill>
            </a:endParaRPr>
          </a:p>
          <a:p>
            <a:pPr algn="r"/>
            <a:endParaRPr lang="en-US" sz="3600" b="1" dirty="0" smtClean="0">
              <a:solidFill>
                <a:srgbClr val="FFFF00"/>
              </a:solidFill>
            </a:endParaRPr>
          </a:p>
          <a:p>
            <a:pPr algn="r"/>
            <a:endParaRPr lang="en-US" sz="3600" b="1" dirty="0">
              <a:solidFill>
                <a:srgbClr val="FFFF00"/>
              </a:solidFill>
            </a:endParaRPr>
          </a:p>
          <a:p>
            <a:pPr algn="r"/>
            <a:endParaRPr lang="en-US" sz="3600" b="1" dirty="0" smtClean="0">
              <a:solidFill>
                <a:srgbClr val="FFFF00"/>
              </a:solidFill>
            </a:endParaRPr>
          </a:p>
          <a:p>
            <a:pPr algn="r"/>
            <a:endParaRPr lang="en-US" sz="3600" b="1" dirty="0">
              <a:solidFill>
                <a:srgbClr val="FFFF00"/>
              </a:solidFill>
            </a:endParaRPr>
          </a:p>
          <a:p>
            <a:pPr algn="r"/>
            <a:endParaRPr lang="en-US" sz="3600" b="1" dirty="0" smtClean="0">
              <a:solidFill>
                <a:srgbClr val="FFFF00"/>
              </a:solidFill>
            </a:endParaRPr>
          </a:p>
          <a:p>
            <a:pPr algn="r"/>
            <a:endParaRPr lang="en-US" sz="3600" b="1" dirty="0">
              <a:solidFill>
                <a:srgbClr val="FFFF00"/>
              </a:solidFill>
            </a:endParaRPr>
          </a:p>
          <a:p>
            <a:pPr algn="r"/>
            <a:r>
              <a:rPr lang="en-US" sz="3600" dirty="0" smtClean="0">
                <a:solidFill>
                  <a:srgbClr val="FFFF00"/>
                </a:solidFill>
              </a:rPr>
              <a:t>  </a:t>
            </a:r>
            <a:endParaRPr lang="en-US" sz="3600" dirty="0">
              <a:solidFill>
                <a:srgbClr val="FFFF00"/>
              </a:solidFill>
            </a:endParaRPr>
          </a:p>
        </p:txBody>
      </p:sp>
    </p:spTree>
    <p:extLst>
      <p:ext uri="{BB962C8B-B14F-4D97-AF65-F5344CB8AC3E}">
        <p14:creationId xmlns:p14="http://schemas.microsoft.com/office/powerpoint/2010/main" val="336203524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TextBox 4"/>
          <p:cNvSpPr txBox="1"/>
          <p:nvPr/>
        </p:nvSpPr>
        <p:spPr>
          <a:xfrm>
            <a:off x="3023286" y="0"/>
            <a:ext cx="6120714" cy="7171194"/>
          </a:xfrm>
          <a:prstGeom prst="rect">
            <a:avLst/>
          </a:prstGeom>
          <a:solidFill>
            <a:schemeClr val="bg2">
              <a:lumMod val="25000"/>
            </a:schemeClr>
          </a:solidFill>
        </p:spPr>
        <p:txBody>
          <a:bodyPr wrap="square" rtlCol="0">
            <a:spAutoFit/>
          </a:bodyPr>
          <a:lstStyle/>
          <a:p>
            <a:pPr algn="r"/>
            <a:endParaRPr lang="en-US" sz="3200" b="1" dirty="0" smtClean="0">
              <a:solidFill>
                <a:srgbClr val="FFFF00"/>
              </a:solidFill>
            </a:endParaRPr>
          </a:p>
          <a:p>
            <a:pPr algn="r"/>
            <a:endParaRPr lang="en-US" sz="3200" b="1" dirty="0" smtClean="0">
              <a:solidFill>
                <a:srgbClr val="FFFF00"/>
              </a:solidFill>
            </a:endParaRPr>
          </a:p>
          <a:p>
            <a:pPr algn="r"/>
            <a:r>
              <a:rPr lang="en-US" sz="3200" dirty="0" smtClean="0">
                <a:solidFill>
                  <a:srgbClr val="FFFF00"/>
                </a:solidFill>
              </a:rPr>
              <a:t>Gave generously</a:t>
            </a:r>
          </a:p>
          <a:p>
            <a:pPr algn="r"/>
            <a:endParaRPr lang="en-US" sz="3200" dirty="0" smtClean="0">
              <a:solidFill>
                <a:srgbClr val="FFFF00"/>
              </a:solidFill>
            </a:endParaRPr>
          </a:p>
          <a:p>
            <a:pPr algn="r"/>
            <a:r>
              <a:rPr lang="en-US" sz="3200" dirty="0" smtClean="0">
                <a:solidFill>
                  <a:srgbClr val="FFFF00"/>
                </a:solidFill>
              </a:rPr>
              <a:t>Served in any way needed</a:t>
            </a:r>
          </a:p>
          <a:p>
            <a:pPr algn="r"/>
            <a:endParaRPr lang="en-US" sz="3200" dirty="0" smtClean="0">
              <a:solidFill>
                <a:srgbClr val="FFFF00"/>
              </a:solidFill>
            </a:endParaRPr>
          </a:p>
          <a:p>
            <a:pPr algn="r"/>
            <a:r>
              <a:rPr lang="en-US" sz="3200" dirty="0" smtClean="0">
                <a:solidFill>
                  <a:srgbClr val="FFFF00"/>
                </a:solidFill>
              </a:rPr>
              <a:t>Shared the truth about Jesus</a:t>
            </a:r>
          </a:p>
          <a:p>
            <a:pPr algn="r"/>
            <a:endParaRPr lang="en-US" sz="3200" dirty="0" smtClean="0">
              <a:solidFill>
                <a:srgbClr val="FFFF00"/>
              </a:solidFill>
            </a:endParaRPr>
          </a:p>
          <a:p>
            <a:pPr algn="r"/>
            <a:r>
              <a:rPr lang="en-US" sz="3200" dirty="0" smtClean="0">
                <a:solidFill>
                  <a:srgbClr val="FFFF00"/>
                </a:solidFill>
              </a:rPr>
              <a:t>Prophesied by the Spirit</a:t>
            </a:r>
          </a:p>
          <a:p>
            <a:pPr algn="r"/>
            <a:endParaRPr lang="en-US" sz="3200" dirty="0" smtClean="0">
              <a:solidFill>
                <a:srgbClr val="FFFF00"/>
              </a:solidFill>
            </a:endParaRPr>
          </a:p>
          <a:p>
            <a:pPr algn="r"/>
            <a:r>
              <a:rPr lang="en-US" sz="3200" dirty="0" smtClean="0">
                <a:solidFill>
                  <a:srgbClr val="FFFF00"/>
                </a:solidFill>
              </a:rPr>
              <a:t>Taught each other</a:t>
            </a:r>
          </a:p>
          <a:p>
            <a:pPr algn="r"/>
            <a:endParaRPr lang="en-US" sz="3600" dirty="0" smtClean="0">
              <a:solidFill>
                <a:srgbClr val="FFFF00"/>
              </a:solidFill>
            </a:endParaRPr>
          </a:p>
          <a:p>
            <a:pPr algn="r"/>
            <a:endParaRPr lang="en-US" sz="3600" dirty="0" smtClean="0">
              <a:solidFill>
                <a:srgbClr val="FFFF00"/>
              </a:solidFill>
            </a:endParaRPr>
          </a:p>
          <a:p>
            <a:pPr algn="r"/>
            <a:endParaRPr lang="en-US" sz="3600" dirty="0">
              <a:solidFill>
                <a:srgbClr val="FFFF00"/>
              </a:solidFill>
            </a:endParaRPr>
          </a:p>
        </p:txBody>
      </p:sp>
      <p:grpSp>
        <p:nvGrpSpPr>
          <p:cNvPr id="2" name="Group 1"/>
          <p:cNvGrpSpPr/>
          <p:nvPr/>
        </p:nvGrpSpPr>
        <p:grpSpPr>
          <a:xfrm>
            <a:off x="121223" y="287059"/>
            <a:ext cx="2800354" cy="6163867"/>
            <a:chOff x="121223" y="147013"/>
            <a:chExt cx="2800354" cy="6163867"/>
          </a:xfrm>
        </p:grpSpPr>
        <p:grpSp>
          <p:nvGrpSpPr>
            <p:cNvPr id="6" name="Group 5"/>
            <p:cNvGrpSpPr/>
            <p:nvPr/>
          </p:nvGrpSpPr>
          <p:grpSpPr>
            <a:xfrm>
              <a:off x="121223" y="147013"/>
              <a:ext cx="2800354" cy="6163867"/>
              <a:chOff x="446806" y="80924"/>
              <a:chExt cx="2800354" cy="6163867"/>
            </a:xfrm>
          </p:grpSpPr>
          <p:cxnSp>
            <p:nvCxnSpPr>
              <p:cNvPr id="7" name="Straight Connector 6"/>
              <p:cNvCxnSpPr>
                <a:stCxn id="8" idx="4"/>
              </p:cNvCxnSpPr>
              <p:nvPr/>
            </p:nvCxnSpPr>
            <p:spPr>
              <a:xfrm>
                <a:off x="1910196" y="855052"/>
                <a:ext cx="1" cy="4955594"/>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967220" y="80924"/>
                <a:ext cx="1885951" cy="774128"/>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Christ</a:t>
                </a:r>
                <a:endParaRPr lang="en-US" sz="3200" dirty="0"/>
              </a:p>
            </p:txBody>
          </p:sp>
          <p:sp>
            <p:nvSpPr>
              <p:cNvPr id="10" name="Rounded Rectangle 9"/>
              <p:cNvSpPr/>
              <p:nvPr/>
            </p:nvSpPr>
            <p:spPr>
              <a:xfrm>
                <a:off x="446806" y="5578042"/>
                <a:ext cx="2800353" cy="66674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Other Believers</a:t>
                </a:r>
                <a:endParaRPr lang="en-US" sz="3200" dirty="0"/>
              </a:p>
            </p:txBody>
          </p:sp>
          <p:sp>
            <p:nvSpPr>
              <p:cNvPr id="11" name="Rounded Rectangle 10"/>
              <p:cNvSpPr/>
              <p:nvPr/>
            </p:nvSpPr>
            <p:spPr>
              <a:xfrm>
                <a:off x="446807" y="2637104"/>
                <a:ext cx="2800353" cy="926282"/>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Local Pastor/Elders</a:t>
                </a:r>
              </a:p>
            </p:txBody>
          </p:sp>
          <p:sp>
            <p:nvSpPr>
              <p:cNvPr id="12" name="Rounded Rectangle 11"/>
              <p:cNvSpPr/>
              <p:nvPr/>
            </p:nvSpPr>
            <p:spPr>
              <a:xfrm>
                <a:off x="446806" y="3764927"/>
                <a:ext cx="2800353" cy="96202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Deacons / Spirit. Leaders</a:t>
                </a:r>
                <a:endParaRPr lang="en-US" sz="3200" dirty="0"/>
              </a:p>
            </p:txBody>
          </p:sp>
        </p:grpSp>
        <p:sp>
          <p:nvSpPr>
            <p:cNvPr id="13" name="Rounded Rectangle 12"/>
            <p:cNvSpPr/>
            <p:nvPr/>
          </p:nvSpPr>
          <p:spPr>
            <a:xfrm>
              <a:off x="121224" y="1080003"/>
              <a:ext cx="2800353" cy="9324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Apostles &amp; Emissaries</a:t>
              </a:r>
              <a:endParaRPr lang="en-US" sz="3200" dirty="0"/>
            </a:p>
          </p:txBody>
        </p:sp>
      </p:grpSp>
      <p:cxnSp>
        <p:nvCxnSpPr>
          <p:cNvPr id="16" name="Straight Connector 15"/>
          <p:cNvCxnSpPr/>
          <p:nvPr/>
        </p:nvCxnSpPr>
        <p:spPr>
          <a:xfrm flipV="1">
            <a:off x="2858530" y="3306381"/>
            <a:ext cx="650789" cy="2477796"/>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509319" y="1326293"/>
            <a:ext cx="0" cy="3904732"/>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509319" y="1309816"/>
            <a:ext cx="2574324" cy="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501081" y="2244811"/>
            <a:ext cx="1087395" cy="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509319" y="3253945"/>
            <a:ext cx="642551" cy="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3509319" y="4238367"/>
            <a:ext cx="1439562" cy="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3501081" y="5231025"/>
            <a:ext cx="2372497" cy="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743004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1077218"/>
          </a:xfrm>
          <a:prstGeom prst="rect">
            <a:avLst/>
          </a:prstGeom>
          <a:noFill/>
        </p:spPr>
        <p:txBody>
          <a:bodyPr wrap="square" rtlCol="0">
            <a:spAutoFit/>
          </a:bodyPr>
          <a:lstStyle/>
          <a:p>
            <a:endParaRPr lang="en-US" sz="3200" dirty="0" smtClean="0">
              <a:solidFill>
                <a:schemeClr val="bg1"/>
              </a:solidFill>
              <a:sym typeface="Wingdings 2" panose="05020102010507070707" pitchFamily="18" charset="2"/>
            </a:endParaRPr>
          </a:p>
          <a:p>
            <a:r>
              <a:rPr lang="en-US" sz="3200" dirty="0" smtClean="0">
                <a:solidFill>
                  <a:schemeClr val="bg1"/>
                </a:solidFill>
                <a:sym typeface="Wingdings 2" panose="05020102010507070707" pitchFamily="18" charset="2"/>
              </a:rPr>
              <a:t> </a:t>
            </a:r>
            <a:r>
              <a:rPr lang="en-US" sz="3200" dirty="0" smtClean="0">
                <a:solidFill>
                  <a:schemeClr val="bg1"/>
                </a:solidFill>
              </a:rPr>
              <a:t>Serve / Help</a:t>
            </a:r>
            <a:endParaRPr lang="en-US" sz="3200" dirty="0">
              <a:solidFill>
                <a:schemeClr val="bg1"/>
              </a:solidFill>
            </a:endParaRPr>
          </a:p>
        </p:txBody>
      </p:sp>
      <p:sp>
        <p:nvSpPr>
          <p:cNvPr id="5" name="TextBox 4"/>
          <p:cNvSpPr txBox="1"/>
          <p:nvPr/>
        </p:nvSpPr>
        <p:spPr>
          <a:xfrm>
            <a:off x="3023286" y="0"/>
            <a:ext cx="6120714" cy="7232749"/>
          </a:xfrm>
          <a:prstGeom prst="rect">
            <a:avLst/>
          </a:prstGeom>
          <a:solidFill>
            <a:schemeClr val="bg2">
              <a:lumMod val="25000"/>
            </a:schemeClr>
          </a:solidFill>
        </p:spPr>
        <p:txBody>
          <a:bodyPr wrap="square" rtlCol="0">
            <a:spAutoFit/>
          </a:bodyPr>
          <a:lstStyle/>
          <a:p>
            <a:pPr algn="r"/>
            <a:endParaRPr lang="en-US" sz="3200" b="1" dirty="0" smtClean="0"/>
          </a:p>
          <a:p>
            <a:pPr algn="r"/>
            <a:r>
              <a:rPr lang="en-US" sz="3600" dirty="0">
                <a:solidFill>
                  <a:srgbClr val="FFFF00"/>
                </a:solidFill>
              </a:rPr>
              <a:t>1 Peter 4.10 NET:  </a:t>
            </a:r>
            <a:endParaRPr lang="en-US" sz="3600" dirty="0" smtClean="0">
              <a:solidFill>
                <a:srgbClr val="FFFF00"/>
              </a:solidFill>
            </a:endParaRPr>
          </a:p>
          <a:p>
            <a:pPr algn="r"/>
            <a:r>
              <a:rPr lang="en-US" sz="3600" dirty="0" smtClean="0">
                <a:solidFill>
                  <a:srgbClr val="FFFF00"/>
                </a:solidFill>
              </a:rPr>
              <a:t>“</a:t>
            </a:r>
            <a:r>
              <a:rPr lang="en-US" sz="3600" dirty="0">
                <a:solidFill>
                  <a:srgbClr val="FFFF00"/>
                </a:solidFill>
              </a:rPr>
              <a:t>Just as each one has received a [spiritual] gift, use it to serve one another as good stewards of the varied grace of God.”</a:t>
            </a:r>
          </a:p>
          <a:p>
            <a:pPr algn="r"/>
            <a:endParaRPr lang="en-US" sz="3600" b="1" dirty="0" smtClean="0">
              <a:solidFill>
                <a:srgbClr val="FFFF00"/>
              </a:solidFill>
            </a:endParaRPr>
          </a:p>
          <a:p>
            <a:pPr algn="r"/>
            <a:endParaRPr lang="en-US" sz="3600" b="1" dirty="0">
              <a:solidFill>
                <a:srgbClr val="FFFF00"/>
              </a:solidFill>
            </a:endParaRPr>
          </a:p>
          <a:p>
            <a:pPr algn="r"/>
            <a:endParaRPr lang="en-US" sz="3600" b="1" dirty="0" smtClean="0">
              <a:solidFill>
                <a:srgbClr val="FFFF00"/>
              </a:solidFill>
            </a:endParaRPr>
          </a:p>
          <a:p>
            <a:pPr algn="r"/>
            <a:endParaRPr lang="en-US" sz="3600" b="1" dirty="0">
              <a:solidFill>
                <a:srgbClr val="FFFF00"/>
              </a:solidFill>
            </a:endParaRPr>
          </a:p>
          <a:p>
            <a:pPr algn="r"/>
            <a:endParaRPr lang="en-US" sz="3600" b="1" dirty="0" smtClean="0">
              <a:solidFill>
                <a:srgbClr val="FFFF00"/>
              </a:solidFill>
            </a:endParaRPr>
          </a:p>
          <a:p>
            <a:pPr algn="r"/>
            <a:endParaRPr lang="en-US" sz="3600" b="1" dirty="0">
              <a:solidFill>
                <a:srgbClr val="FFFF00"/>
              </a:solidFill>
            </a:endParaRPr>
          </a:p>
          <a:p>
            <a:pPr algn="r"/>
            <a:r>
              <a:rPr lang="en-US" sz="3600" dirty="0" smtClean="0">
                <a:solidFill>
                  <a:srgbClr val="FFFF00"/>
                </a:solidFill>
              </a:rPr>
              <a:t>  </a:t>
            </a:r>
            <a:endParaRPr lang="en-US" sz="3600" dirty="0">
              <a:solidFill>
                <a:srgbClr val="FFFF00"/>
              </a:solidFill>
            </a:endParaRPr>
          </a:p>
        </p:txBody>
      </p:sp>
    </p:spTree>
    <p:extLst>
      <p:ext uri="{BB962C8B-B14F-4D97-AF65-F5344CB8AC3E}">
        <p14:creationId xmlns:p14="http://schemas.microsoft.com/office/powerpoint/2010/main" val="102470688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3046988"/>
          </a:xfrm>
          <a:prstGeom prst="rect">
            <a:avLst/>
          </a:prstGeom>
          <a:noFill/>
        </p:spPr>
        <p:txBody>
          <a:bodyPr wrap="square" rtlCol="0">
            <a:spAutoFit/>
          </a:bodyPr>
          <a:lstStyle/>
          <a:p>
            <a:endParaRPr lang="en-US" sz="3200" dirty="0" smtClean="0">
              <a:solidFill>
                <a:schemeClr val="bg1"/>
              </a:solidFill>
              <a:sym typeface="Wingdings 2" panose="05020102010507070707" pitchFamily="18" charset="2"/>
            </a:endParaRPr>
          </a:p>
          <a:p>
            <a:r>
              <a:rPr lang="en-US" sz="3200" dirty="0" smtClean="0">
                <a:solidFill>
                  <a:schemeClr val="bg1"/>
                </a:solidFill>
                <a:sym typeface="Wingdings 2" panose="05020102010507070707" pitchFamily="18" charset="2"/>
              </a:rPr>
              <a:t> </a:t>
            </a:r>
            <a:r>
              <a:rPr lang="en-US" sz="3200" dirty="0" smtClean="0">
                <a:solidFill>
                  <a:schemeClr val="bg1"/>
                </a:solidFill>
              </a:rPr>
              <a:t>Serve / Help</a:t>
            </a:r>
          </a:p>
          <a:p>
            <a:endParaRPr lang="en-US" sz="3200" dirty="0" smtClean="0">
              <a:solidFill>
                <a:schemeClr val="bg1"/>
              </a:solidFill>
            </a:endParaRPr>
          </a:p>
          <a:p>
            <a:r>
              <a:rPr lang="en-US" sz="3200" dirty="0" smtClean="0">
                <a:solidFill>
                  <a:schemeClr val="bg1"/>
                </a:solidFill>
                <a:sym typeface="Wingdings 2" panose="05020102010507070707" pitchFamily="18" charset="2"/>
              </a:rPr>
              <a:t> Provide </a:t>
            </a:r>
            <a:r>
              <a:rPr lang="en-US" sz="3200" dirty="0" smtClean="0">
                <a:solidFill>
                  <a:schemeClr val="bg1"/>
                </a:solidFill>
              </a:rPr>
              <a:t>Care</a:t>
            </a:r>
          </a:p>
          <a:p>
            <a:endParaRPr lang="en-US" sz="3200" dirty="0" smtClean="0">
              <a:solidFill>
                <a:schemeClr val="bg1"/>
              </a:solidFill>
            </a:endParaRPr>
          </a:p>
          <a:p>
            <a:r>
              <a:rPr lang="en-US" sz="3200" dirty="0" smtClean="0">
                <a:solidFill>
                  <a:schemeClr val="bg1"/>
                </a:solidFill>
                <a:sym typeface="Wingdings 2" panose="05020102010507070707" pitchFamily="18" charset="2"/>
              </a:rPr>
              <a:t></a:t>
            </a:r>
            <a:r>
              <a:rPr lang="en-US" sz="3200" dirty="0" smtClean="0">
                <a:solidFill>
                  <a:schemeClr val="bg1"/>
                </a:solidFill>
              </a:rPr>
              <a:t> Meet needs</a:t>
            </a:r>
            <a:endParaRPr lang="en-US" sz="3200" dirty="0">
              <a:solidFill>
                <a:schemeClr val="bg1"/>
              </a:solidFill>
            </a:endParaRPr>
          </a:p>
        </p:txBody>
      </p:sp>
      <p:sp>
        <p:nvSpPr>
          <p:cNvPr id="5" name="TextBox 4"/>
          <p:cNvSpPr txBox="1"/>
          <p:nvPr/>
        </p:nvSpPr>
        <p:spPr>
          <a:xfrm>
            <a:off x="3023286" y="0"/>
            <a:ext cx="6120714" cy="7294305"/>
          </a:xfrm>
          <a:prstGeom prst="rect">
            <a:avLst/>
          </a:prstGeom>
          <a:solidFill>
            <a:schemeClr val="bg2">
              <a:lumMod val="25000"/>
            </a:schemeClr>
          </a:solidFill>
        </p:spPr>
        <p:txBody>
          <a:bodyPr wrap="square" rtlCol="0">
            <a:spAutoFit/>
          </a:bodyPr>
          <a:lstStyle/>
          <a:p>
            <a:pPr algn="r"/>
            <a:r>
              <a:rPr lang="en-US" sz="3600" dirty="0" smtClean="0">
                <a:solidFill>
                  <a:srgbClr val="FFFF00"/>
                </a:solidFill>
              </a:rPr>
              <a:t>Philippians 2.3-5 NET:  “Instead of being motivated by selfish ambition or vanity, each of you should, in humility, be moved to treat one another as more important than yourself.  Each of you should be concerned not only about your own interests, but about the interests of others as well.  You should have the same attitude toward one another that Christ Jesus had.”</a:t>
            </a:r>
          </a:p>
          <a:p>
            <a:pPr algn="r"/>
            <a:r>
              <a:rPr lang="en-US" sz="3600" dirty="0" smtClean="0">
                <a:solidFill>
                  <a:srgbClr val="FFFF00"/>
                </a:solidFill>
              </a:rPr>
              <a:t>  </a:t>
            </a:r>
            <a:endParaRPr lang="en-US" sz="3600" dirty="0">
              <a:solidFill>
                <a:srgbClr val="FFFF00"/>
              </a:solidFill>
            </a:endParaRPr>
          </a:p>
        </p:txBody>
      </p:sp>
    </p:spTree>
    <p:extLst>
      <p:ext uri="{BB962C8B-B14F-4D97-AF65-F5344CB8AC3E}">
        <p14:creationId xmlns:p14="http://schemas.microsoft.com/office/powerpoint/2010/main" val="195734272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4031873"/>
          </a:xfrm>
          <a:prstGeom prst="rect">
            <a:avLst/>
          </a:prstGeom>
          <a:noFill/>
        </p:spPr>
        <p:txBody>
          <a:bodyPr wrap="square" rtlCol="0">
            <a:spAutoFit/>
          </a:bodyPr>
          <a:lstStyle/>
          <a:p>
            <a:endParaRPr lang="en-US" sz="3200" dirty="0" smtClean="0">
              <a:solidFill>
                <a:schemeClr val="bg1"/>
              </a:solidFill>
              <a:sym typeface="Wingdings 2" panose="05020102010507070707" pitchFamily="18" charset="2"/>
            </a:endParaRPr>
          </a:p>
          <a:p>
            <a:r>
              <a:rPr lang="en-US" sz="3200" dirty="0" smtClean="0">
                <a:solidFill>
                  <a:schemeClr val="bg1"/>
                </a:solidFill>
                <a:sym typeface="Wingdings 2" panose="05020102010507070707" pitchFamily="18" charset="2"/>
              </a:rPr>
              <a:t> </a:t>
            </a:r>
            <a:r>
              <a:rPr lang="en-US" sz="3200" dirty="0" smtClean="0">
                <a:solidFill>
                  <a:schemeClr val="bg1"/>
                </a:solidFill>
              </a:rPr>
              <a:t>Serve / Help</a:t>
            </a:r>
          </a:p>
          <a:p>
            <a:endParaRPr lang="en-US" sz="3200" dirty="0" smtClean="0">
              <a:solidFill>
                <a:schemeClr val="bg1"/>
              </a:solidFill>
            </a:endParaRPr>
          </a:p>
          <a:p>
            <a:r>
              <a:rPr lang="en-US" sz="3200" dirty="0" smtClean="0">
                <a:solidFill>
                  <a:schemeClr val="bg1"/>
                </a:solidFill>
                <a:sym typeface="Wingdings 2" panose="05020102010507070707" pitchFamily="18" charset="2"/>
              </a:rPr>
              <a:t> Provide </a:t>
            </a:r>
            <a:r>
              <a:rPr lang="en-US" sz="3200" dirty="0" smtClean="0">
                <a:solidFill>
                  <a:schemeClr val="bg1"/>
                </a:solidFill>
              </a:rPr>
              <a:t>Care</a:t>
            </a:r>
          </a:p>
          <a:p>
            <a:endParaRPr lang="en-US" sz="3200" dirty="0" smtClean="0">
              <a:solidFill>
                <a:schemeClr val="bg1"/>
              </a:solidFill>
            </a:endParaRPr>
          </a:p>
          <a:p>
            <a:r>
              <a:rPr lang="en-US" sz="3200" dirty="0" smtClean="0">
                <a:solidFill>
                  <a:schemeClr val="bg1"/>
                </a:solidFill>
                <a:sym typeface="Wingdings 2" panose="05020102010507070707" pitchFamily="18" charset="2"/>
              </a:rPr>
              <a:t></a:t>
            </a:r>
            <a:r>
              <a:rPr lang="en-US" sz="3200" dirty="0" smtClean="0">
                <a:solidFill>
                  <a:schemeClr val="bg1"/>
                </a:solidFill>
              </a:rPr>
              <a:t> Meet needs</a:t>
            </a:r>
          </a:p>
          <a:p>
            <a:endParaRPr lang="en-US" sz="3200" dirty="0" smtClean="0">
              <a:solidFill>
                <a:schemeClr val="bg1"/>
              </a:solidFill>
            </a:endParaRPr>
          </a:p>
          <a:p>
            <a:r>
              <a:rPr lang="en-US" sz="3200" dirty="0" smtClean="0">
                <a:solidFill>
                  <a:schemeClr val="bg1"/>
                </a:solidFill>
                <a:sym typeface="Wingdings 2" panose="05020102010507070707" pitchFamily="18" charset="2"/>
              </a:rPr>
              <a:t> Teach</a:t>
            </a:r>
            <a:endParaRPr lang="en-US" sz="3200" dirty="0">
              <a:solidFill>
                <a:schemeClr val="bg1"/>
              </a:solidFill>
            </a:endParaRPr>
          </a:p>
        </p:txBody>
      </p:sp>
      <p:sp>
        <p:nvSpPr>
          <p:cNvPr id="5" name="TextBox 4"/>
          <p:cNvSpPr txBox="1"/>
          <p:nvPr/>
        </p:nvSpPr>
        <p:spPr>
          <a:xfrm>
            <a:off x="3023286" y="0"/>
            <a:ext cx="6120714" cy="7294305"/>
          </a:xfrm>
          <a:prstGeom prst="rect">
            <a:avLst/>
          </a:prstGeom>
          <a:solidFill>
            <a:schemeClr val="bg2">
              <a:lumMod val="25000"/>
            </a:schemeClr>
          </a:solidFill>
        </p:spPr>
        <p:txBody>
          <a:bodyPr wrap="square" rtlCol="0">
            <a:spAutoFit/>
          </a:bodyPr>
          <a:lstStyle/>
          <a:p>
            <a:pPr algn="r"/>
            <a:endParaRPr lang="en-US" sz="3600" dirty="0" smtClean="0">
              <a:solidFill>
                <a:srgbClr val="FFFF00"/>
              </a:solidFill>
            </a:endParaRPr>
          </a:p>
          <a:p>
            <a:pPr algn="r"/>
            <a:r>
              <a:rPr lang="en-US" sz="3600" dirty="0" smtClean="0">
                <a:solidFill>
                  <a:srgbClr val="FFFF00"/>
                </a:solidFill>
              </a:rPr>
              <a:t>Colossians 3.16 NASB:  </a:t>
            </a:r>
          </a:p>
          <a:p>
            <a:pPr algn="r"/>
            <a:r>
              <a:rPr lang="en-US" sz="3600" dirty="0" smtClean="0">
                <a:solidFill>
                  <a:srgbClr val="FFFF00"/>
                </a:solidFill>
              </a:rPr>
              <a:t>“Let the word of Christ richly dwell within you, with all wisdom teaching and admonishing one another…”</a:t>
            </a:r>
          </a:p>
          <a:p>
            <a:pPr algn="r"/>
            <a:endParaRPr lang="en-US" sz="3600" dirty="0">
              <a:solidFill>
                <a:srgbClr val="FFFF00"/>
              </a:solidFill>
            </a:endParaRPr>
          </a:p>
          <a:p>
            <a:pPr algn="r"/>
            <a:endParaRPr lang="en-US" sz="3600" dirty="0" smtClean="0">
              <a:solidFill>
                <a:srgbClr val="FFFF00"/>
              </a:solidFill>
            </a:endParaRPr>
          </a:p>
          <a:p>
            <a:pPr algn="r"/>
            <a:endParaRPr lang="en-US" sz="3600" dirty="0">
              <a:solidFill>
                <a:srgbClr val="FFFF00"/>
              </a:solidFill>
            </a:endParaRPr>
          </a:p>
          <a:p>
            <a:pPr algn="r"/>
            <a:endParaRPr lang="en-US" sz="3600" dirty="0" smtClean="0">
              <a:solidFill>
                <a:srgbClr val="FFFF00"/>
              </a:solidFill>
            </a:endParaRPr>
          </a:p>
          <a:p>
            <a:pPr algn="r"/>
            <a:endParaRPr lang="en-US" sz="3600" dirty="0">
              <a:solidFill>
                <a:srgbClr val="FFFF00"/>
              </a:solidFill>
            </a:endParaRPr>
          </a:p>
          <a:p>
            <a:pPr algn="r"/>
            <a:endParaRPr lang="en-US" sz="3600" dirty="0" smtClean="0">
              <a:solidFill>
                <a:srgbClr val="FFFF00"/>
              </a:solidFill>
            </a:endParaRPr>
          </a:p>
          <a:p>
            <a:pPr algn="r"/>
            <a:endParaRPr lang="en-US" sz="3600" dirty="0">
              <a:solidFill>
                <a:srgbClr val="FFFF00"/>
              </a:solidFill>
            </a:endParaRPr>
          </a:p>
        </p:txBody>
      </p:sp>
    </p:spTree>
    <p:extLst>
      <p:ext uri="{BB962C8B-B14F-4D97-AF65-F5344CB8AC3E}">
        <p14:creationId xmlns:p14="http://schemas.microsoft.com/office/powerpoint/2010/main" val="270234137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5016758"/>
          </a:xfrm>
          <a:prstGeom prst="rect">
            <a:avLst/>
          </a:prstGeom>
          <a:noFill/>
        </p:spPr>
        <p:txBody>
          <a:bodyPr wrap="square" rtlCol="0">
            <a:spAutoFit/>
          </a:bodyPr>
          <a:lstStyle/>
          <a:p>
            <a:endParaRPr lang="en-US" sz="3200" dirty="0" smtClean="0">
              <a:solidFill>
                <a:schemeClr val="bg1"/>
              </a:solidFill>
              <a:sym typeface="Wingdings 2" panose="05020102010507070707" pitchFamily="18" charset="2"/>
            </a:endParaRPr>
          </a:p>
          <a:p>
            <a:r>
              <a:rPr lang="en-US" sz="3200" dirty="0" smtClean="0">
                <a:solidFill>
                  <a:schemeClr val="bg1"/>
                </a:solidFill>
                <a:sym typeface="Wingdings 2" panose="05020102010507070707" pitchFamily="18" charset="2"/>
              </a:rPr>
              <a:t> </a:t>
            </a:r>
            <a:r>
              <a:rPr lang="en-US" sz="3200" dirty="0" smtClean="0">
                <a:solidFill>
                  <a:schemeClr val="bg1"/>
                </a:solidFill>
              </a:rPr>
              <a:t>Serve / Help</a:t>
            </a:r>
          </a:p>
          <a:p>
            <a:endParaRPr lang="en-US" sz="3200" dirty="0" smtClean="0">
              <a:solidFill>
                <a:schemeClr val="bg1"/>
              </a:solidFill>
            </a:endParaRPr>
          </a:p>
          <a:p>
            <a:r>
              <a:rPr lang="en-US" sz="3200" dirty="0" smtClean="0">
                <a:solidFill>
                  <a:schemeClr val="bg1"/>
                </a:solidFill>
                <a:sym typeface="Wingdings 2" panose="05020102010507070707" pitchFamily="18" charset="2"/>
              </a:rPr>
              <a:t> Provide </a:t>
            </a:r>
            <a:r>
              <a:rPr lang="en-US" sz="3200" dirty="0" smtClean="0">
                <a:solidFill>
                  <a:schemeClr val="bg1"/>
                </a:solidFill>
              </a:rPr>
              <a:t>Care</a:t>
            </a:r>
          </a:p>
          <a:p>
            <a:endParaRPr lang="en-US" sz="3200" dirty="0" smtClean="0">
              <a:solidFill>
                <a:schemeClr val="bg1"/>
              </a:solidFill>
            </a:endParaRPr>
          </a:p>
          <a:p>
            <a:r>
              <a:rPr lang="en-US" sz="3200" dirty="0" smtClean="0">
                <a:solidFill>
                  <a:schemeClr val="bg1"/>
                </a:solidFill>
                <a:sym typeface="Wingdings 2" panose="05020102010507070707" pitchFamily="18" charset="2"/>
              </a:rPr>
              <a:t></a:t>
            </a:r>
            <a:r>
              <a:rPr lang="en-US" sz="3200" dirty="0" smtClean="0">
                <a:solidFill>
                  <a:schemeClr val="bg1"/>
                </a:solidFill>
              </a:rPr>
              <a:t> Meet needs</a:t>
            </a:r>
          </a:p>
          <a:p>
            <a:endParaRPr lang="en-US" sz="3200" dirty="0" smtClean="0">
              <a:solidFill>
                <a:schemeClr val="bg1"/>
              </a:solidFill>
            </a:endParaRPr>
          </a:p>
          <a:p>
            <a:r>
              <a:rPr lang="en-US" sz="3200" dirty="0" smtClean="0">
                <a:solidFill>
                  <a:schemeClr val="bg1"/>
                </a:solidFill>
                <a:sym typeface="Wingdings 2" panose="05020102010507070707" pitchFamily="18" charset="2"/>
              </a:rPr>
              <a:t> Teach</a:t>
            </a:r>
          </a:p>
          <a:p>
            <a:endParaRPr lang="en-US" sz="3200" dirty="0" smtClean="0">
              <a:solidFill>
                <a:schemeClr val="bg1"/>
              </a:solidFill>
            </a:endParaRPr>
          </a:p>
          <a:p>
            <a:r>
              <a:rPr lang="en-US" sz="3200" dirty="0" smtClean="0">
                <a:solidFill>
                  <a:schemeClr val="bg1"/>
                </a:solidFill>
                <a:sym typeface="Wingdings 2" panose="05020102010507070707" pitchFamily="18" charset="2"/>
              </a:rPr>
              <a:t> Evangelize</a:t>
            </a:r>
            <a:endParaRPr lang="en-US" sz="3200" dirty="0">
              <a:solidFill>
                <a:schemeClr val="bg1"/>
              </a:solidFill>
            </a:endParaRPr>
          </a:p>
        </p:txBody>
      </p:sp>
      <p:sp>
        <p:nvSpPr>
          <p:cNvPr id="5" name="TextBox 4"/>
          <p:cNvSpPr txBox="1"/>
          <p:nvPr/>
        </p:nvSpPr>
        <p:spPr>
          <a:xfrm>
            <a:off x="3023286" y="0"/>
            <a:ext cx="6120714" cy="8402300"/>
          </a:xfrm>
          <a:prstGeom prst="rect">
            <a:avLst/>
          </a:prstGeom>
          <a:solidFill>
            <a:schemeClr val="bg2">
              <a:lumMod val="25000"/>
            </a:schemeClr>
          </a:solidFill>
        </p:spPr>
        <p:txBody>
          <a:bodyPr wrap="square" rtlCol="0">
            <a:spAutoFit/>
          </a:bodyPr>
          <a:lstStyle/>
          <a:p>
            <a:pPr algn="r"/>
            <a:endParaRPr lang="en-US" sz="3600" dirty="0" smtClean="0">
              <a:solidFill>
                <a:srgbClr val="FFFF00"/>
              </a:solidFill>
            </a:endParaRPr>
          </a:p>
          <a:p>
            <a:pPr algn="r"/>
            <a:r>
              <a:rPr lang="en-US" sz="3600" dirty="0">
                <a:solidFill>
                  <a:srgbClr val="FFFF00"/>
                </a:solidFill>
              </a:rPr>
              <a:t>Matthew 28.19-20 NET:  Therefore go and make disciples of all nations, baptizing them in the name </a:t>
            </a:r>
            <a:endParaRPr lang="en-US" sz="3600" dirty="0" smtClean="0">
              <a:solidFill>
                <a:srgbClr val="FFFF00"/>
              </a:solidFill>
            </a:endParaRPr>
          </a:p>
          <a:p>
            <a:pPr algn="r"/>
            <a:r>
              <a:rPr lang="en-US" sz="3600" dirty="0" smtClean="0">
                <a:solidFill>
                  <a:srgbClr val="FFFF00"/>
                </a:solidFill>
              </a:rPr>
              <a:t>of </a:t>
            </a:r>
            <a:r>
              <a:rPr lang="en-US" sz="3600" dirty="0">
                <a:solidFill>
                  <a:srgbClr val="FFFF00"/>
                </a:solidFill>
              </a:rPr>
              <a:t>the Father and the Son and the Holy Spirit, teaching them to obey everything I have commanded you.</a:t>
            </a:r>
          </a:p>
          <a:p>
            <a:pPr algn="r"/>
            <a:endParaRPr lang="en-US" sz="3600" dirty="0" smtClean="0">
              <a:solidFill>
                <a:srgbClr val="FFFF00"/>
              </a:solidFill>
            </a:endParaRPr>
          </a:p>
          <a:p>
            <a:pPr algn="r"/>
            <a:endParaRPr lang="en-US" sz="3600" dirty="0">
              <a:solidFill>
                <a:srgbClr val="FFFF00"/>
              </a:solidFill>
            </a:endParaRPr>
          </a:p>
          <a:p>
            <a:pPr algn="r"/>
            <a:endParaRPr lang="en-US" sz="3600" dirty="0" smtClean="0">
              <a:solidFill>
                <a:srgbClr val="FFFF00"/>
              </a:solidFill>
            </a:endParaRPr>
          </a:p>
          <a:p>
            <a:pPr algn="r"/>
            <a:endParaRPr lang="en-US" sz="3600" dirty="0">
              <a:solidFill>
                <a:srgbClr val="FFFF00"/>
              </a:solidFill>
            </a:endParaRPr>
          </a:p>
          <a:p>
            <a:pPr algn="r"/>
            <a:endParaRPr lang="en-US" sz="3600" dirty="0" smtClean="0">
              <a:solidFill>
                <a:srgbClr val="FFFF00"/>
              </a:solidFill>
            </a:endParaRPr>
          </a:p>
          <a:p>
            <a:pPr algn="r"/>
            <a:endParaRPr lang="en-US" sz="3600" dirty="0">
              <a:solidFill>
                <a:srgbClr val="FFFF00"/>
              </a:solidFill>
            </a:endParaRPr>
          </a:p>
        </p:txBody>
      </p:sp>
    </p:spTree>
    <p:extLst>
      <p:ext uri="{BB962C8B-B14F-4D97-AF65-F5344CB8AC3E}">
        <p14:creationId xmlns:p14="http://schemas.microsoft.com/office/powerpoint/2010/main" val="247526774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6001643"/>
          </a:xfrm>
          <a:prstGeom prst="rect">
            <a:avLst/>
          </a:prstGeom>
          <a:noFill/>
        </p:spPr>
        <p:txBody>
          <a:bodyPr wrap="square" rtlCol="0">
            <a:spAutoFit/>
          </a:bodyPr>
          <a:lstStyle/>
          <a:p>
            <a:endParaRPr lang="en-US" sz="3200" dirty="0" smtClean="0">
              <a:solidFill>
                <a:schemeClr val="bg1"/>
              </a:solidFill>
              <a:sym typeface="Wingdings 2" panose="05020102010507070707" pitchFamily="18" charset="2"/>
            </a:endParaRPr>
          </a:p>
          <a:p>
            <a:r>
              <a:rPr lang="en-US" sz="3200" dirty="0" smtClean="0">
                <a:solidFill>
                  <a:schemeClr val="bg1"/>
                </a:solidFill>
                <a:sym typeface="Wingdings 2" panose="05020102010507070707" pitchFamily="18" charset="2"/>
              </a:rPr>
              <a:t> </a:t>
            </a:r>
            <a:r>
              <a:rPr lang="en-US" sz="3200" dirty="0" smtClean="0">
                <a:solidFill>
                  <a:schemeClr val="bg1"/>
                </a:solidFill>
              </a:rPr>
              <a:t>Serve / Help</a:t>
            </a:r>
          </a:p>
          <a:p>
            <a:endParaRPr lang="en-US" sz="3200" dirty="0" smtClean="0">
              <a:solidFill>
                <a:schemeClr val="bg1"/>
              </a:solidFill>
            </a:endParaRPr>
          </a:p>
          <a:p>
            <a:r>
              <a:rPr lang="en-US" sz="3200" dirty="0" smtClean="0">
                <a:solidFill>
                  <a:schemeClr val="bg1"/>
                </a:solidFill>
                <a:sym typeface="Wingdings 2" panose="05020102010507070707" pitchFamily="18" charset="2"/>
              </a:rPr>
              <a:t> Provide </a:t>
            </a:r>
            <a:r>
              <a:rPr lang="en-US" sz="3200" dirty="0" smtClean="0">
                <a:solidFill>
                  <a:schemeClr val="bg1"/>
                </a:solidFill>
              </a:rPr>
              <a:t>Care</a:t>
            </a:r>
          </a:p>
          <a:p>
            <a:endParaRPr lang="en-US" sz="3200" dirty="0" smtClean="0">
              <a:solidFill>
                <a:schemeClr val="bg1"/>
              </a:solidFill>
            </a:endParaRPr>
          </a:p>
          <a:p>
            <a:r>
              <a:rPr lang="en-US" sz="3200" dirty="0" smtClean="0">
                <a:solidFill>
                  <a:schemeClr val="bg1"/>
                </a:solidFill>
                <a:sym typeface="Wingdings 2" panose="05020102010507070707" pitchFamily="18" charset="2"/>
              </a:rPr>
              <a:t></a:t>
            </a:r>
            <a:r>
              <a:rPr lang="en-US" sz="3200" dirty="0" smtClean="0">
                <a:solidFill>
                  <a:schemeClr val="bg1"/>
                </a:solidFill>
              </a:rPr>
              <a:t> Meet needs</a:t>
            </a:r>
          </a:p>
          <a:p>
            <a:endParaRPr lang="en-US" sz="3200" dirty="0" smtClean="0">
              <a:solidFill>
                <a:schemeClr val="bg1"/>
              </a:solidFill>
            </a:endParaRPr>
          </a:p>
          <a:p>
            <a:r>
              <a:rPr lang="en-US" sz="3200" dirty="0" smtClean="0">
                <a:solidFill>
                  <a:schemeClr val="bg1"/>
                </a:solidFill>
                <a:sym typeface="Wingdings 2" panose="05020102010507070707" pitchFamily="18" charset="2"/>
              </a:rPr>
              <a:t> Teach</a:t>
            </a:r>
          </a:p>
          <a:p>
            <a:endParaRPr lang="en-US" sz="3200" dirty="0" smtClean="0">
              <a:solidFill>
                <a:schemeClr val="bg1"/>
              </a:solidFill>
            </a:endParaRPr>
          </a:p>
          <a:p>
            <a:r>
              <a:rPr lang="en-US" sz="3200" dirty="0" smtClean="0">
                <a:solidFill>
                  <a:schemeClr val="bg1"/>
                </a:solidFill>
                <a:sym typeface="Wingdings 2" panose="05020102010507070707" pitchFamily="18" charset="2"/>
              </a:rPr>
              <a:t> Evangelize</a:t>
            </a:r>
            <a:endParaRPr lang="en-US" sz="3200" dirty="0">
              <a:solidFill>
                <a:schemeClr val="bg1"/>
              </a:solidFill>
            </a:endParaRPr>
          </a:p>
          <a:p>
            <a:endParaRPr lang="en-US" sz="3200" dirty="0" smtClean="0">
              <a:solidFill>
                <a:schemeClr val="bg1"/>
              </a:solidFill>
            </a:endParaRPr>
          </a:p>
          <a:p>
            <a:r>
              <a:rPr lang="en-US" sz="3200" dirty="0" smtClean="0">
                <a:solidFill>
                  <a:schemeClr val="bg1"/>
                </a:solidFill>
                <a:sym typeface="Wingdings 2" panose="05020102010507070707" pitchFamily="18" charset="2"/>
              </a:rPr>
              <a:t> Pray</a:t>
            </a:r>
            <a:endParaRPr lang="en-US" sz="3200" dirty="0">
              <a:solidFill>
                <a:schemeClr val="bg1"/>
              </a:solidFill>
            </a:endParaRPr>
          </a:p>
        </p:txBody>
      </p:sp>
      <p:sp>
        <p:nvSpPr>
          <p:cNvPr id="5" name="TextBox 4"/>
          <p:cNvSpPr txBox="1"/>
          <p:nvPr/>
        </p:nvSpPr>
        <p:spPr>
          <a:xfrm>
            <a:off x="3023286" y="0"/>
            <a:ext cx="6120714" cy="7848302"/>
          </a:xfrm>
          <a:prstGeom prst="rect">
            <a:avLst/>
          </a:prstGeom>
          <a:solidFill>
            <a:schemeClr val="bg2">
              <a:lumMod val="25000"/>
            </a:schemeClr>
          </a:solidFill>
        </p:spPr>
        <p:txBody>
          <a:bodyPr wrap="square" rtlCol="0">
            <a:spAutoFit/>
          </a:bodyPr>
          <a:lstStyle/>
          <a:p>
            <a:pPr algn="r"/>
            <a:endParaRPr lang="en-US" sz="3600" dirty="0" smtClean="0">
              <a:solidFill>
                <a:srgbClr val="FFFF00"/>
              </a:solidFill>
            </a:endParaRPr>
          </a:p>
          <a:p>
            <a:pPr algn="r"/>
            <a:r>
              <a:rPr lang="en-US" sz="3600" dirty="0">
                <a:solidFill>
                  <a:srgbClr val="FFFF00"/>
                </a:solidFill>
              </a:rPr>
              <a:t>James 5.16 NET:  </a:t>
            </a:r>
            <a:endParaRPr lang="en-US" sz="3600" dirty="0" smtClean="0">
              <a:solidFill>
                <a:srgbClr val="FFFF00"/>
              </a:solidFill>
            </a:endParaRPr>
          </a:p>
          <a:p>
            <a:pPr algn="r"/>
            <a:r>
              <a:rPr lang="en-US" sz="3600" dirty="0" smtClean="0">
                <a:solidFill>
                  <a:srgbClr val="FFFF00"/>
                </a:solidFill>
              </a:rPr>
              <a:t>“</a:t>
            </a:r>
            <a:r>
              <a:rPr lang="en-US" sz="3600" dirty="0">
                <a:solidFill>
                  <a:srgbClr val="FFFF00"/>
                </a:solidFill>
              </a:rPr>
              <a:t>So confess your sins to </a:t>
            </a:r>
            <a:endParaRPr lang="en-US" sz="3600" dirty="0" smtClean="0">
              <a:solidFill>
                <a:srgbClr val="FFFF00"/>
              </a:solidFill>
            </a:endParaRPr>
          </a:p>
          <a:p>
            <a:pPr algn="r"/>
            <a:r>
              <a:rPr lang="en-US" sz="3600" dirty="0" smtClean="0">
                <a:solidFill>
                  <a:srgbClr val="FFFF00"/>
                </a:solidFill>
              </a:rPr>
              <a:t>one </a:t>
            </a:r>
            <a:r>
              <a:rPr lang="en-US" sz="3600" dirty="0">
                <a:solidFill>
                  <a:srgbClr val="FFFF00"/>
                </a:solidFill>
              </a:rPr>
              <a:t>another and pray for </a:t>
            </a:r>
            <a:endParaRPr lang="en-US" sz="3600" dirty="0" smtClean="0">
              <a:solidFill>
                <a:srgbClr val="FFFF00"/>
              </a:solidFill>
            </a:endParaRPr>
          </a:p>
          <a:p>
            <a:pPr algn="r"/>
            <a:r>
              <a:rPr lang="en-US" sz="3600" dirty="0" smtClean="0">
                <a:solidFill>
                  <a:srgbClr val="FFFF00"/>
                </a:solidFill>
              </a:rPr>
              <a:t>one </a:t>
            </a:r>
            <a:r>
              <a:rPr lang="en-US" sz="3600" dirty="0">
                <a:solidFill>
                  <a:srgbClr val="FFFF00"/>
                </a:solidFill>
              </a:rPr>
              <a:t>another so that </a:t>
            </a:r>
            <a:endParaRPr lang="en-US" sz="3600" dirty="0" smtClean="0">
              <a:solidFill>
                <a:srgbClr val="FFFF00"/>
              </a:solidFill>
            </a:endParaRPr>
          </a:p>
          <a:p>
            <a:pPr algn="r"/>
            <a:r>
              <a:rPr lang="en-US" sz="3600" dirty="0" smtClean="0">
                <a:solidFill>
                  <a:srgbClr val="FFFF00"/>
                </a:solidFill>
              </a:rPr>
              <a:t>you </a:t>
            </a:r>
            <a:r>
              <a:rPr lang="en-US" sz="3600" dirty="0">
                <a:solidFill>
                  <a:srgbClr val="FFFF00"/>
                </a:solidFill>
              </a:rPr>
              <a:t>may be healed. </a:t>
            </a:r>
            <a:endParaRPr lang="en-US" sz="3600" dirty="0" smtClean="0">
              <a:solidFill>
                <a:srgbClr val="FFFF00"/>
              </a:solidFill>
            </a:endParaRPr>
          </a:p>
          <a:p>
            <a:pPr algn="r"/>
            <a:r>
              <a:rPr lang="en-US" sz="3600" dirty="0" smtClean="0">
                <a:solidFill>
                  <a:srgbClr val="FFFF00"/>
                </a:solidFill>
              </a:rPr>
              <a:t>The </a:t>
            </a:r>
            <a:r>
              <a:rPr lang="en-US" sz="3600" dirty="0">
                <a:solidFill>
                  <a:srgbClr val="FFFF00"/>
                </a:solidFill>
              </a:rPr>
              <a:t>prayer of a righteous person has great effectiveness.”</a:t>
            </a:r>
          </a:p>
          <a:p>
            <a:pPr algn="r"/>
            <a:endParaRPr lang="en-US" sz="3600" dirty="0" smtClean="0">
              <a:solidFill>
                <a:srgbClr val="FFFF00"/>
              </a:solidFill>
            </a:endParaRPr>
          </a:p>
          <a:p>
            <a:pPr algn="r"/>
            <a:endParaRPr lang="en-US" sz="3600" dirty="0">
              <a:solidFill>
                <a:srgbClr val="FFFF00"/>
              </a:solidFill>
            </a:endParaRPr>
          </a:p>
          <a:p>
            <a:pPr algn="r"/>
            <a:endParaRPr lang="en-US" sz="3600" dirty="0" smtClean="0">
              <a:solidFill>
                <a:srgbClr val="FFFF00"/>
              </a:solidFill>
            </a:endParaRPr>
          </a:p>
          <a:p>
            <a:pPr algn="r"/>
            <a:endParaRPr lang="en-US" sz="3600" dirty="0">
              <a:solidFill>
                <a:srgbClr val="FFFF00"/>
              </a:solidFill>
            </a:endParaRPr>
          </a:p>
          <a:p>
            <a:pPr algn="r"/>
            <a:endParaRPr lang="en-US" sz="3600" dirty="0" smtClean="0">
              <a:solidFill>
                <a:srgbClr val="FFFF00"/>
              </a:solidFill>
            </a:endParaRPr>
          </a:p>
          <a:p>
            <a:pPr algn="r"/>
            <a:endParaRPr lang="en-US" sz="3600" dirty="0">
              <a:solidFill>
                <a:srgbClr val="FFFF00"/>
              </a:solidFill>
            </a:endParaRPr>
          </a:p>
        </p:txBody>
      </p:sp>
    </p:spTree>
    <p:extLst>
      <p:ext uri="{BB962C8B-B14F-4D97-AF65-F5344CB8AC3E}">
        <p14:creationId xmlns:p14="http://schemas.microsoft.com/office/powerpoint/2010/main" val="159981337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TextBox 4"/>
          <p:cNvSpPr txBox="1"/>
          <p:nvPr/>
        </p:nvSpPr>
        <p:spPr>
          <a:xfrm>
            <a:off x="0" y="634313"/>
            <a:ext cx="9144000" cy="5632311"/>
          </a:xfrm>
          <a:prstGeom prst="rect">
            <a:avLst/>
          </a:prstGeom>
          <a:solidFill>
            <a:schemeClr val="bg2">
              <a:lumMod val="25000"/>
            </a:schemeClr>
          </a:solidFill>
        </p:spPr>
        <p:txBody>
          <a:bodyPr wrap="square" rtlCol="0">
            <a:spAutoFit/>
          </a:bodyPr>
          <a:lstStyle/>
          <a:p>
            <a:pPr algn="ctr"/>
            <a:r>
              <a:rPr lang="en-US" sz="3600" dirty="0" smtClean="0">
                <a:solidFill>
                  <a:srgbClr val="FFFF00"/>
                </a:solidFill>
              </a:rPr>
              <a:t>Growth leads to </a:t>
            </a:r>
          </a:p>
          <a:p>
            <a:pPr algn="ctr"/>
            <a:r>
              <a:rPr lang="en-US" sz="3600" dirty="0" smtClean="0">
                <a:solidFill>
                  <a:srgbClr val="FFFF00"/>
                </a:solidFill>
              </a:rPr>
              <a:t>increasing ministry involvement.</a:t>
            </a:r>
          </a:p>
          <a:p>
            <a:pPr algn="ctr"/>
            <a:endParaRPr lang="en-US" sz="3600" dirty="0" smtClean="0">
              <a:solidFill>
                <a:srgbClr val="FFFF00"/>
              </a:solidFill>
            </a:endParaRPr>
          </a:p>
          <a:p>
            <a:pPr algn="ctr"/>
            <a:endParaRPr lang="en-US" sz="3600" dirty="0">
              <a:solidFill>
                <a:srgbClr val="FFFF00"/>
              </a:solidFill>
            </a:endParaRPr>
          </a:p>
          <a:p>
            <a:pPr algn="ctr"/>
            <a:r>
              <a:rPr lang="en-US" sz="3600" dirty="0" smtClean="0">
                <a:solidFill>
                  <a:srgbClr val="FFFF00"/>
                </a:solidFill>
              </a:rPr>
              <a:t>Growth involves </a:t>
            </a:r>
          </a:p>
          <a:p>
            <a:pPr algn="ctr"/>
            <a:r>
              <a:rPr lang="en-US" sz="3600" dirty="0" smtClean="0">
                <a:solidFill>
                  <a:srgbClr val="FFFF00"/>
                </a:solidFill>
              </a:rPr>
              <a:t>becoming more equipped for ministry.</a:t>
            </a:r>
          </a:p>
          <a:p>
            <a:pPr algn="ctr"/>
            <a:endParaRPr lang="en-US" sz="3600" dirty="0" smtClean="0">
              <a:solidFill>
                <a:srgbClr val="FFFF00"/>
              </a:solidFill>
            </a:endParaRPr>
          </a:p>
          <a:p>
            <a:pPr algn="ctr"/>
            <a:endParaRPr lang="en-US" sz="3600" dirty="0">
              <a:solidFill>
                <a:srgbClr val="FFFF00"/>
              </a:solidFill>
            </a:endParaRPr>
          </a:p>
          <a:p>
            <a:pPr algn="ctr"/>
            <a:r>
              <a:rPr lang="en-US" sz="3600" dirty="0" smtClean="0">
                <a:solidFill>
                  <a:srgbClr val="FFFF00"/>
                </a:solidFill>
              </a:rPr>
              <a:t>One means of growth is </a:t>
            </a:r>
          </a:p>
          <a:p>
            <a:pPr algn="ctr"/>
            <a:r>
              <a:rPr lang="en-US" sz="3600" dirty="0" smtClean="0">
                <a:solidFill>
                  <a:srgbClr val="FFFF00"/>
                </a:solidFill>
              </a:rPr>
              <a:t>through ministry involvement.</a:t>
            </a:r>
            <a:endParaRPr lang="en-US" sz="3600" dirty="0">
              <a:solidFill>
                <a:srgbClr val="FFFF00"/>
              </a:solidFill>
            </a:endParaRPr>
          </a:p>
        </p:txBody>
      </p:sp>
    </p:spTree>
    <p:extLst>
      <p:ext uri="{BB962C8B-B14F-4D97-AF65-F5344CB8AC3E}">
        <p14:creationId xmlns:p14="http://schemas.microsoft.com/office/powerpoint/2010/main" val="11475160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cxnSp>
        <p:nvCxnSpPr>
          <p:cNvPr id="7" name="Straight Arrow Connector 6"/>
          <p:cNvCxnSpPr/>
          <p:nvPr/>
        </p:nvCxnSpPr>
        <p:spPr>
          <a:xfrm flipV="1">
            <a:off x="3263465" y="1196798"/>
            <a:ext cx="2490715" cy="395589"/>
          </a:xfrm>
          <a:prstGeom prst="straightConnector1">
            <a:avLst/>
          </a:prstGeom>
          <a:ln w="50800">
            <a:solidFill>
              <a:schemeClr val="accent4">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3334193" y="3603229"/>
            <a:ext cx="2358762" cy="1"/>
          </a:xfrm>
          <a:prstGeom prst="straightConnector1">
            <a:avLst/>
          </a:prstGeom>
          <a:ln w="50800">
            <a:solidFill>
              <a:schemeClr val="accent4">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3334193" y="4899267"/>
            <a:ext cx="2358762" cy="2247"/>
          </a:xfrm>
          <a:prstGeom prst="straightConnector1">
            <a:avLst/>
          </a:prstGeom>
          <a:ln w="50800">
            <a:solidFill>
              <a:schemeClr val="accent4">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3334193" y="6030097"/>
            <a:ext cx="2358762" cy="19494"/>
          </a:xfrm>
          <a:prstGeom prst="straightConnector1">
            <a:avLst/>
          </a:prstGeom>
          <a:ln w="50800">
            <a:solidFill>
              <a:schemeClr val="accent4">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55846" y="77176"/>
            <a:ext cx="3156240" cy="6396470"/>
            <a:chOff x="446808" y="44161"/>
            <a:chExt cx="3156240" cy="6396470"/>
          </a:xfrm>
        </p:grpSpPr>
        <p:cxnSp>
          <p:nvCxnSpPr>
            <p:cNvPr id="16" name="Straight Connector 15"/>
            <p:cNvCxnSpPr>
              <a:stCxn id="3" idx="4"/>
            </p:cNvCxnSpPr>
            <p:nvPr/>
          </p:nvCxnSpPr>
          <p:spPr>
            <a:xfrm>
              <a:off x="2660071" y="818289"/>
              <a:ext cx="1" cy="4955594"/>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3" name="Oval 2"/>
            <p:cNvSpPr/>
            <p:nvPr/>
          </p:nvSpPr>
          <p:spPr>
            <a:xfrm>
              <a:off x="1717095" y="44161"/>
              <a:ext cx="1885951" cy="774128"/>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Christ</a:t>
              </a:r>
              <a:endParaRPr lang="en-US" sz="3200" dirty="0"/>
            </a:p>
          </p:txBody>
        </p:sp>
        <p:sp>
          <p:nvSpPr>
            <p:cNvPr id="4" name="Rounded Rectangle 3"/>
            <p:cNvSpPr/>
            <p:nvPr/>
          </p:nvSpPr>
          <p:spPr>
            <a:xfrm>
              <a:off x="1413164" y="1163783"/>
              <a:ext cx="2189883" cy="86244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Apostles &amp; Emissaries</a:t>
              </a:r>
              <a:endParaRPr lang="en-US" sz="3200" dirty="0"/>
            </a:p>
          </p:txBody>
        </p:sp>
        <p:sp>
          <p:nvSpPr>
            <p:cNvPr id="12" name="Rounded Rectangle 11"/>
            <p:cNvSpPr/>
            <p:nvPr/>
          </p:nvSpPr>
          <p:spPr>
            <a:xfrm>
              <a:off x="446808" y="5773882"/>
              <a:ext cx="3156239" cy="66674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Other Believers</a:t>
              </a:r>
              <a:endParaRPr lang="en-US" sz="3200" dirty="0"/>
            </a:p>
          </p:txBody>
        </p:sp>
        <p:sp>
          <p:nvSpPr>
            <p:cNvPr id="20" name="Rounded Rectangle 19"/>
            <p:cNvSpPr/>
            <p:nvPr/>
          </p:nvSpPr>
          <p:spPr>
            <a:xfrm>
              <a:off x="446808" y="2505079"/>
              <a:ext cx="3156238" cy="144671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Local Elders/</a:t>
              </a:r>
            </a:p>
            <a:p>
              <a:pPr algn="ctr"/>
              <a:r>
                <a:rPr lang="en-US" sz="2800" dirty="0" smtClean="0"/>
                <a:t>Overseers/</a:t>
              </a:r>
            </a:p>
            <a:p>
              <a:pPr algn="ctr"/>
              <a:r>
                <a:rPr lang="en-US" sz="2800" dirty="0" smtClean="0"/>
                <a:t>Shepherds/Pastors</a:t>
              </a:r>
              <a:endParaRPr lang="en-US" sz="2800" dirty="0"/>
            </a:p>
          </p:txBody>
        </p:sp>
        <p:sp>
          <p:nvSpPr>
            <p:cNvPr id="27" name="Rounded Rectangle 26"/>
            <p:cNvSpPr/>
            <p:nvPr/>
          </p:nvSpPr>
          <p:spPr>
            <a:xfrm>
              <a:off x="446808" y="4463990"/>
              <a:ext cx="3156240" cy="96202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Deacons / Spiritual Leaders</a:t>
              </a:r>
              <a:endParaRPr lang="en-US" sz="3200" dirty="0"/>
            </a:p>
          </p:txBody>
        </p:sp>
      </p:grpSp>
      <p:grpSp>
        <p:nvGrpSpPr>
          <p:cNvPr id="17" name="Group 16"/>
          <p:cNvGrpSpPr/>
          <p:nvPr/>
        </p:nvGrpSpPr>
        <p:grpSpPr>
          <a:xfrm>
            <a:off x="5900816" y="77987"/>
            <a:ext cx="2800353" cy="6429485"/>
            <a:chOff x="446808" y="37235"/>
            <a:chExt cx="2800353" cy="6429485"/>
          </a:xfrm>
        </p:grpSpPr>
        <p:cxnSp>
          <p:nvCxnSpPr>
            <p:cNvPr id="19" name="Straight Connector 18"/>
            <p:cNvCxnSpPr>
              <a:stCxn id="21" idx="4"/>
            </p:cNvCxnSpPr>
            <p:nvPr/>
          </p:nvCxnSpPr>
          <p:spPr>
            <a:xfrm>
              <a:off x="1972542" y="811363"/>
              <a:ext cx="1" cy="4955594"/>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1029566" y="37235"/>
              <a:ext cx="1885951" cy="774128"/>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Christ</a:t>
              </a:r>
              <a:endParaRPr lang="en-US" sz="3200" dirty="0"/>
            </a:p>
          </p:txBody>
        </p:sp>
        <p:sp>
          <p:nvSpPr>
            <p:cNvPr id="22" name="Rounded Rectangle 21"/>
            <p:cNvSpPr/>
            <p:nvPr/>
          </p:nvSpPr>
          <p:spPr>
            <a:xfrm>
              <a:off x="446808" y="2158081"/>
              <a:ext cx="2800353" cy="86244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Senior Pastor / Lead Elder</a:t>
              </a:r>
              <a:endParaRPr lang="en-US" sz="3200" dirty="0"/>
            </a:p>
          </p:txBody>
        </p:sp>
        <p:sp>
          <p:nvSpPr>
            <p:cNvPr id="23" name="Rounded Rectangle 22"/>
            <p:cNvSpPr/>
            <p:nvPr/>
          </p:nvSpPr>
          <p:spPr>
            <a:xfrm>
              <a:off x="446808" y="5799971"/>
              <a:ext cx="2800353" cy="66674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Other Believers</a:t>
              </a:r>
              <a:endParaRPr lang="en-US" sz="3200" dirty="0"/>
            </a:p>
          </p:txBody>
        </p:sp>
        <p:sp>
          <p:nvSpPr>
            <p:cNvPr id="24" name="Rounded Rectangle 23"/>
            <p:cNvSpPr/>
            <p:nvPr/>
          </p:nvSpPr>
          <p:spPr>
            <a:xfrm>
              <a:off x="446808" y="3256051"/>
              <a:ext cx="2800353" cy="69574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Pastor/Elders</a:t>
              </a:r>
            </a:p>
          </p:txBody>
        </p:sp>
        <p:sp>
          <p:nvSpPr>
            <p:cNvPr id="31" name="Rounded Rectangle 30"/>
            <p:cNvSpPr/>
            <p:nvPr/>
          </p:nvSpPr>
          <p:spPr>
            <a:xfrm>
              <a:off x="446808" y="4486079"/>
              <a:ext cx="2800352" cy="96202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Deacons / Spirit. Leaders</a:t>
              </a:r>
              <a:endParaRPr lang="en-US" sz="3200" dirty="0"/>
            </a:p>
          </p:txBody>
        </p:sp>
      </p:grpSp>
      <p:sp>
        <p:nvSpPr>
          <p:cNvPr id="32" name="Rounded Rectangle 31"/>
          <p:cNvSpPr/>
          <p:nvPr/>
        </p:nvSpPr>
        <p:spPr>
          <a:xfrm>
            <a:off x="5900815" y="934836"/>
            <a:ext cx="2800353" cy="89373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Apostolic </a:t>
            </a:r>
          </a:p>
          <a:p>
            <a:pPr algn="ctr"/>
            <a:r>
              <a:rPr lang="en-US" sz="3200" dirty="0" smtClean="0"/>
              <a:t>Scripture</a:t>
            </a:r>
            <a:endParaRPr lang="en-US" sz="3200" dirty="0"/>
          </a:p>
        </p:txBody>
      </p:sp>
      <p:cxnSp>
        <p:nvCxnSpPr>
          <p:cNvPr id="33" name="Straight Arrow Connector 32"/>
          <p:cNvCxnSpPr/>
          <p:nvPr/>
        </p:nvCxnSpPr>
        <p:spPr>
          <a:xfrm>
            <a:off x="3260261" y="1624234"/>
            <a:ext cx="2432694" cy="1012356"/>
          </a:xfrm>
          <a:prstGeom prst="straightConnector1">
            <a:avLst/>
          </a:prstGeom>
          <a:ln w="50800">
            <a:solidFill>
              <a:schemeClr val="accent4">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rot="21091774">
            <a:off x="3507730" y="825889"/>
            <a:ext cx="1804087" cy="4655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rPr>
              <a:t>Authority</a:t>
            </a:r>
            <a:endParaRPr lang="en-US" sz="3200" dirty="0">
              <a:solidFill>
                <a:srgbClr val="FFFF00"/>
              </a:solidFill>
            </a:endParaRPr>
          </a:p>
        </p:txBody>
      </p:sp>
      <p:sp>
        <p:nvSpPr>
          <p:cNvPr id="29" name="Rectangle 28"/>
          <p:cNvSpPr/>
          <p:nvPr/>
        </p:nvSpPr>
        <p:spPr>
          <a:xfrm rot="1407378">
            <a:off x="3150867" y="2267253"/>
            <a:ext cx="2657057" cy="4655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rPr>
              <a:t>Administration</a:t>
            </a:r>
            <a:endParaRPr lang="en-US" sz="3200" dirty="0">
              <a:solidFill>
                <a:srgbClr val="FFFF00"/>
              </a:solidFill>
            </a:endParaRPr>
          </a:p>
        </p:txBody>
      </p:sp>
    </p:spTree>
    <p:extLst>
      <p:ext uri="{BB962C8B-B14F-4D97-AF65-F5344CB8AC3E}">
        <p14:creationId xmlns:p14="http://schemas.microsoft.com/office/powerpoint/2010/main" val="70204891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1692771"/>
          </a:xfrm>
          <a:prstGeom prst="rect">
            <a:avLst/>
          </a:prstGeom>
          <a:noFill/>
        </p:spPr>
        <p:txBody>
          <a:bodyPr wrap="square" rtlCol="0">
            <a:spAutoFit/>
          </a:bodyPr>
          <a:lstStyle/>
          <a:p>
            <a:endParaRPr lang="en-US" sz="3200" dirty="0" smtClean="0">
              <a:solidFill>
                <a:schemeClr val="bg1"/>
              </a:solidFill>
              <a:sym typeface="Wingdings 2" panose="05020102010507070707" pitchFamily="18" charset="2"/>
            </a:endParaRPr>
          </a:p>
          <a:p>
            <a:r>
              <a:rPr lang="en-US" sz="3200" dirty="0" smtClean="0">
                <a:solidFill>
                  <a:schemeClr val="bg1"/>
                </a:solidFill>
                <a:sym typeface="Wingdings 2" panose="05020102010507070707" pitchFamily="18" charset="2"/>
              </a:rPr>
              <a:t> </a:t>
            </a:r>
            <a:r>
              <a:rPr lang="en-US" sz="3200" dirty="0">
                <a:solidFill>
                  <a:schemeClr val="bg1"/>
                </a:solidFill>
              </a:rPr>
              <a:t>Members</a:t>
            </a:r>
          </a:p>
          <a:p>
            <a:pPr algn="ctr"/>
            <a:endParaRPr lang="en-US" sz="4000" dirty="0"/>
          </a:p>
        </p:txBody>
      </p:sp>
      <p:sp>
        <p:nvSpPr>
          <p:cNvPr id="5" name="TextBox 4"/>
          <p:cNvSpPr txBox="1"/>
          <p:nvPr/>
        </p:nvSpPr>
        <p:spPr>
          <a:xfrm>
            <a:off x="3023286" y="0"/>
            <a:ext cx="6120714" cy="7294305"/>
          </a:xfrm>
          <a:prstGeom prst="rect">
            <a:avLst/>
          </a:prstGeom>
          <a:solidFill>
            <a:schemeClr val="bg2">
              <a:lumMod val="25000"/>
            </a:schemeClr>
          </a:solidFill>
        </p:spPr>
        <p:txBody>
          <a:bodyPr wrap="square" rtlCol="0">
            <a:spAutoFit/>
          </a:bodyPr>
          <a:lstStyle/>
          <a:p>
            <a:pPr algn="r"/>
            <a:endParaRPr lang="en-US" sz="3600" dirty="0" smtClean="0">
              <a:solidFill>
                <a:srgbClr val="FFFF00"/>
              </a:solidFill>
            </a:endParaRPr>
          </a:p>
          <a:p>
            <a:pPr algn="r"/>
            <a:r>
              <a:rPr lang="en-US" sz="3600" dirty="0" smtClean="0">
                <a:solidFill>
                  <a:srgbClr val="FFFF00"/>
                </a:solidFill>
              </a:rPr>
              <a:t>Acts </a:t>
            </a:r>
            <a:r>
              <a:rPr lang="en-US" sz="3600" dirty="0">
                <a:solidFill>
                  <a:srgbClr val="FFFF00"/>
                </a:solidFill>
              </a:rPr>
              <a:t>1.14 NET:  All these [apostles] continued together in prayer with one mind, together with the women, along with Mary the mother of Jesus, and his brothers</a:t>
            </a:r>
            <a:r>
              <a:rPr lang="en-US" sz="3600" dirty="0" smtClean="0">
                <a:solidFill>
                  <a:srgbClr val="FFFF00"/>
                </a:solidFill>
              </a:rPr>
              <a:t>.</a:t>
            </a:r>
          </a:p>
          <a:p>
            <a:pPr algn="r"/>
            <a:endParaRPr lang="en-US" sz="3600" dirty="0">
              <a:solidFill>
                <a:srgbClr val="FFFF00"/>
              </a:solidFill>
            </a:endParaRPr>
          </a:p>
          <a:p>
            <a:pPr algn="r"/>
            <a:endParaRPr lang="en-US" sz="3600" dirty="0" smtClean="0">
              <a:solidFill>
                <a:srgbClr val="FFFF00"/>
              </a:solidFill>
            </a:endParaRPr>
          </a:p>
          <a:p>
            <a:pPr algn="r"/>
            <a:endParaRPr lang="en-US" sz="3600" dirty="0">
              <a:solidFill>
                <a:srgbClr val="FFFF00"/>
              </a:solidFill>
            </a:endParaRPr>
          </a:p>
          <a:p>
            <a:pPr algn="r"/>
            <a:endParaRPr lang="en-US" sz="3600" dirty="0" smtClean="0">
              <a:solidFill>
                <a:srgbClr val="FFFF00"/>
              </a:solidFill>
            </a:endParaRPr>
          </a:p>
          <a:p>
            <a:pPr algn="r"/>
            <a:endParaRPr lang="en-US" sz="3600" dirty="0">
              <a:solidFill>
                <a:srgbClr val="FFFF00"/>
              </a:solidFill>
            </a:endParaRPr>
          </a:p>
          <a:p>
            <a:pPr algn="r"/>
            <a:endParaRPr lang="en-US" sz="3600" dirty="0">
              <a:solidFill>
                <a:srgbClr val="FFFF00"/>
              </a:solidFill>
            </a:endParaRPr>
          </a:p>
        </p:txBody>
      </p:sp>
    </p:spTree>
    <p:extLst>
      <p:ext uri="{BB962C8B-B14F-4D97-AF65-F5344CB8AC3E}">
        <p14:creationId xmlns:p14="http://schemas.microsoft.com/office/powerpoint/2010/main" val="135049616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cxnSp>
        <p:nvCxnSpPr>
          <p:cNvPr id="28" name="Straight Arrow Connector 27"/>
          <p:cNvCxnSpPr/>
          <p:nvPr/>
        </p:nvCxnSpPr>
        <p:spPr>
          <a:xfrm flipV="1">
            <a:off x="2903717" y="4932269"/>
            <a:ext cx="3402348" cy="1066421"/>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103364" y="259219"/>
            <a:ext cx="2800355" cy="6396471"/>
            <a:chOff x="251645" y="201554"/>
            <a:chExt cx="2800355" cy="6396471"/>
          </a:xfrm>
        </p:grpSpPr>
        <p:grpSp>
          <p:nvGrpSpPr>
            <p:cNvPr id="17" name="Group 16"/>
            <p:cNvGrpSpPr/>
            <p:nvPr/>
          </p:nvGrpSpPr>
          <p:grpSpPr>
            <a:xfrm>
              <a:off x="251645" y="201554"/>
              <a:ext cx="2800355" cy="6396471"/>
              <a:chOff x="572362" y="37235"/>
              <a:chExt cx="2800355" cy="6396471"/>
            </a:xfrm>
          </p:grpSpPr>
          <p:cxnSp>
            <p:nvCxnSpPr>
              <p:cNvPr id="19" name="Straight Connector 18"/>
              <p:cNvCxnSpPr>
                <a:stCxn id="21" idx="4"/>
              </p:cNvCxnSpPr>
              <p:nvPr/>
            </p:nvCxnSpPr>
            <p:spPr>
              <a:xfrm>
                <a:off x="1972542" y="811363"/>
                <a:ext cx="1" cy="4955594"/>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1029566" y="37235"/>
                <a:ext cx="1885951" cy="774128"/>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Christ</a:t>
                </a:r>
                <a:endParaRPr lang="en-US" sz="3200" dirty="0"/>
              </a:p>
            </p:txBody>
          </p:sp>
          <p:sp>
            <p:nvSpPr>
              <p:cNvPr id="22" name="Rounded Rectangle 21"/>
              <p:cNvSpPr/>
              <p:nvPr/>
            </p:nvSpPr>
            <p:spPr>
              <a:xfrm>
                <a:off x="572364" y="2165649"/>
                <a:ext cx="2800353" cy="86244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Senior Pastor / Lead Elder</a:t>
                </a:r>
                <a:endParaRPr lang="en-US" sz="3200" dirty="0"/>
              </a:p>
            </p:txBody>
          </p:sp>
          <p:sp>
            <p:nvSpPr>
              <p:cNvPr id="23" name="Rounded Rectangle 22"/>
              <p:cNvSpPr/>
              <p:nvPr/>
            </p:nvSpPr>
            <p:spPr>
              <a:xfrm>
                <a:off x="572362" y="5766957"/>
                <a:ext cx="2800353" cy="66674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Other Believers</a:t>
                </a:r>
                <a:endParaRPr lang="en-US" sz="3200" dirty="0"/>
              </a:p>
            </p:txBody>
          </p:sp>
          <p:sp>
            <p:nvSpPr>
              <p:cNvPr id="24" name="Rounded Rectangle 23"/>
              <p:cNvSpPr/>
              <p:nvPr/>
            </p:nvSpPr>
            <p:spPr>
              <a:xfrm>
                <a:off x="572363" y="3264195"/>
                <a:ext cx="2800353" cy="69574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Pastor/Elders</a:t>
                </a:r>
              </a:p>
            </p:txBody>
          </p:sp>
          <p:sp>
            <p:nvSpPr>
              <p:cNvPr id="31" name="Rounded Rectangle 30"/>
              <p:cNvSpPr/>
              <p:nvPr/>
            </p:nvSpPr>
            <p:spPr>
              <a:xfrm>
                <a:off x="572363" y="4503647"/>
                <a:ext cx="2800352" cy="96202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Spiritual Leaders</a:t>
                </a:r>
                <a:endParaRPr lang="en-US" sz="3200" dirty="0"/>
              </a:p>
            </p:txBody>
          </p:sp>
        </p:grpSp>
        <p:sp>
          <p:nvSpPr>
            <p:cNvPr id="32" name="Rounded Rectangle 31"/>
            <p:cNvSpPr/>
            <p:nvPr/>
          </p:nvSpPr>
          <p:spPr>
            <a:xfrm>
              <a:off x="251647" y="1076798"/>
              <a:ext cx="2800353" cy="89373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Apostolic </a:t>
              </a:r>
            </a:p>
            <a:p>
              <a:pPr algn="ctr"/>
              <a:r>
                <a:rPr lang="en-US" sz="3200" dirty="0" smtClean="0"/>
                <a:t>Scripture</a:t>
              </a:r>
              <a:endParaRPr lang="en-US" sz="3200" dirty="0"/>
            </a:p>
          </p:txBody>
        </p:sp>
      </p:grpSp>
      <p:sp>
        <p:nvSpPr>
          <p:cNvPr id="8" name="TextBox 7"/>
          <p:cNvSpPr txBox="1"/>
          <p:nvPr/>
        </p:nvSpPr>
        <p:spPr>
          <a:xfrm>
            <a:off x="3468130" y="0"/>
            <a:ext cx="5675870" cy="5509200"/>
          </a:xfrm>
          <a:prstGeom prst="rect">
            <a:avLst/>
          </a:prstGeom>
          <a:noFill/>
        </p:spPr>
        <p:txBody>
          <a:bodyPr wrap="square" rtlCol="0">
            <a:spAutoFit/>
          </a:bodyPr>
          <a:lstStyle/>
          <a:p>
            <a:pPr algn="r"/>
            <a:endParaRPr lang="en-US" sz="3200" dirty="0" smtClean="0">
              <a:solidFill>
                <a:srgbClr val="FFFF00"/>
              </a:solidFill>
            </a:endParaRPr>
          </a:p>
          <a:p>
            <a:pPr algn="r"/>
            <a:r>
              <a:rPr lang="en-US" sz="3200" dirty="0" smtClean="0">
                <a:solidFill>
                  <a:srgbClr val="FFFF00"/>
                </a:solidFill>
              </a:rPr>
              <a:t>Ephesians </a:t>
            </a:r>
            <a:r>
              <a:rPr lang="en-US" sz="3200" dirty="0">
                <a:solidFill>
                  <a:srgbClr val="FFFF00"/>
                </a:solidFill>
              </a:rPr>
              <a:t>4.11-12 NET:  </a:t>
            </a:r>
            <a:endParaRPr lang="en-US" sz="3200" dirty="0" smtClean="0">
              <a:solidFill>
                <a:srgbClr val="FFFF00"/>
              </a:solidFill>
            </a:endParaRPr>
          </a:p>
          <a:p>
            <a:pPr algn="r"/>
            <a:r>
              <a:rPr lang="en-US" sz="3200" dirty="0" smtClean="0">
                <a:solidFill>
                  <a:srgbClr val="FFFF00"/>
                </a:solidFill>
              </a:rPr>
              <a:t>It </a:t>
            </a:r>
            <a:r>
              <a:rPr lang="en-US" sz="3200" dirty="0">
                <a:solidFill>
                  <a:srgbClr val="FFFF00"/>
                </a:solidFill>
              </a:rPr>
              <a:t>was he [Christ] who gave some as </a:t>
            </a:r>
            <a:r>
              <a:rPr lang="en-US" sz="3200" dirty="0">
                <a:ln>
                  <a:solidFill>
                    <a:srgbClr val="FF0000"/>
                  </a:solidFill>
                </a:ln>
                <a:solidFill>
                  <a:srgbClr val="FFFF00"/>
                </a:solidFill>
              </a:rPr>
              <a:t>apostles</a:t>
            </a:r>
            <a:r>
              <a:rPr lang="en-US" sz="3200" dirty="0" smtClean="0">
                <a:solidFill>
                  <a:srgbClr val="FFFF00"/>
                </a:solidFill>
              </a:rPr>
              <a:t>,				 </a:t>
            </a:r>
            <a:r>
              <a:rPr lang="en-US" sz="3200" dirty="0">
                <a:solidFill>
                  <a:schemeClr val="bg1"/>
                </a:solidFill>
              </a:rPr>
              <a:t>some as prophets, </a:t>
            </a:r>
            <a:endParaRPr lang="en-US" sz="3200" dirty="0" smtClean="0">
              <a:solidFill>
                <a:schemeClr val="bg1"/>
              </a:solidFill>
            </a:endParaRPr>
          </a:p>
          <a:p>
            <a:pPr algn="r"/>
            <a:r>
              <a:rPr lang="en-US" sz="3200" dirty="0" smtClean="0">
                <a:solidFill>
                  <a:schemeClr val="bg1"/>
                </a:solidFill>
              </a:rPr>
              <a:t>some </a:t>
            </a:r>
            <a:r>
              <a:rPr lang="en-US" sz="3200" dirty="0">
                <a:solidFill>
                  <a:schemeClr val="bg1"/>
                </a:solidFill>
              </a:rPr>
              <a:t>as evangelists, </a:t>
            </a:r>
            <a:endParaRPr lang="en-US" sz="3200" dirty="0" smtClean="0">
              <a:solidFill>
                <a:schemeClr val="bg1"/>
              </a:solidFill>
            </a:endParaRPr>
          </a:p>
          <a:p>
            <a:pPr algn="r"/>
            <a:r>
              <a:rPr lang="en-US" sz="3200" dirty="0" smtClean="0">
                <a:solidFill>
                  <a:schemeClr val="bg1"/>
                </a:solidFill>
              </a:rPr>
              <a:t>and </a:t>
            </a:r>
            <a:r>
              <a:rPr lang="en-US" sz="3200" dirty="0">
                <a:solidFill>
                  <a:schemeClr val="bg1"/>
                </a:solidFill>
              </a:rPr>
              <a:t>some as pastors </a:t>
            </a:r>
            <a:endParaRPr lang="en-US" sz="3200" dirty="0" smtClean="0">
              <a:solidFill>
                <a:schemeClr val="bg1"/>
              </a:solidFill>
            </a:endParaRPr>
          </a:p>
          <a:p>
            <a:pPr algn="r"/>
            <a:r>
              <a:rPr lang="en-US" sz="3200" dirty="0" smtClean="0">
                <a:solidFill>
                  <a:schemeClr val="bg1"/>
                </a:solidFill>
              </a:rPr>
              <a:t>and [</a:t>
            </a:r>
            <a:r>
              <a:rPr lang="en-US" sz="3200" dirty="0">
                <a:solidFill>
                  <a:schemeClr val="bg1"/>
                </a:solidFill>
              </a:rPr>
              <a:t>other] teachers</a:t>
            </a:r>
            <a:r>
              <a:rPr lang="en-US" sz="3200" dirty="0">
                <a:solidFill>
                  <a:srgbClr val="FFFF00"/>
                </a:solidFill>
              </a:rPr>
              <a:t>, </a:t>
            </a:r>
            <a:endParaRPr lang="en-US" sz="3200" dirty="0" smtClean="0">
              <a:solidFill>
                <a:srgbClr val="FFFF00"/>
              </a:solidFill>
            </a:endParaRPr>
          </a:p>
          <a:p>
            <a:pPr algn="r"/>
            <a:endParaRPr lang="en-US" sz="3200" dirty="0" smtClean="0">
              <a:solidFill>
                <a:srgbClr val="FFFF00"/>
              </a:solidFill>
            </a:endParaRPr>
          </a:p>
          <a:p>
            <a:pPr algn="r"/>
            <a:r>
              <a:rPr lang="en-US" sz="3200" dirty="0" smtClean="0">
                <a:solidFill>
                  <a:srgbClr val="FFFF00"/>
                </a:solidFill>
              </a:rPr>
              <a:t>to </a:t>
            </a:r>
            <a:r>
              <a:rPr lang="en-US" sz="3200" dirty="0">
                <a:solidFill>
                  <a:srgbClr val="FFFF00"/>
                </a:solidFill>
              </a:rPr>
              <a:t>equip the </a:t>
            </a:r>
            <a:r>
              <a:rPr lang="en-US" sz="3200" dirty="0">
                <a:ln>
                  <a:solidFill>
                    <a:srgbClr val="FF0000"/>
                  </a:solidFill>
                </a:ln>
                <a:solidFill>
                  <a:srgbClr val="FFFF00"/>
                </a:solidFill>
              </a:rPr>
              <a:t>saints</a:t>
            </a:r>
            <a:r>
              <a:rPr lang="en-US" sz="3200" dirty="0">
                <a:solidFill>
                  <a:srgbClr val="FFFF00"/>
                </a:solidFill>
              </a:rPr>
              <a:t> [</a:t>
            </a:r>
            <a:r>
              <a:rPr lang="en-US" sz="3200" dirty="0">
                <a:ln>
                  <a:solidFill>
                    <a:srgbClr val="FF0000"/>
                  </a:solidFill>
                </a:ln>
                <a:solidFill>
                  <a:srgbClr val="FFFF00"/>
                </a:solidFill>
              </a:rPr>
              <a:t>believers</a:t>
            </a:r>
            <a:r>
              <a:rPr lang="en-US" sz="3200" dirty="0">
                <a:solidFill>
                  <a:srgbClr val="FFFF00"/>
                </a:solidFill>
              </a:rPr>
              <a:t>]</a:t>
            </a:r>
            <a:r>
              <a:rPr lang="en-US" sz="3200" dirty="0">
                <a:solidFill>
                  <a:srgbClr val="FF0000"/>
                </a:solidFill>
              </a:rPr>
              <a:t> </a:t>
            </a:r>
            <a:endParaRPr lang="en-US" sz="3200" dirty="0" smtClean="0">
              <a:solidFill>
                <a:srgbClr val="FF0000"/>
              </a:solidFill>
            </a:endParaRPr>
          </a:p>
          <a:p>
            <a:pPr algn="r"/>
            <a:r>
              <a:rPr lang="en-US" sz="3200" dirty="0" smtClean="0">
                <a:solidFill>
                  <a:srgbClr val="FFFF00"/>
                </a:solidFill>
              </a:rPr>
              <a:t>for </a:t>
            </a:r>
            <a:r>
              <a:rPr lang="en-US" sz="3200" dirty="0">
                <a:solidFill>
                  <a:srgbClr val="FFFF00"/>
                </a:solidFill>
              </a:rPr>
              <a:t>the work of ministry… </a:t>
            </a:r>
          </a:p>
        </p:txBody>
      </p:sp>
      <p:cxnSp>
        <p:nvCxnSpPr>
          <p:cNvPr id="30" name="Straight Arrow Connector 29"/>
          <p:cNvCxnSpPr/>
          <p:nvPr/>
        </p:nvCxnSpPr>
        <p:spPr>
          <a:xfrm>
            <a:off x="2973859" y="1408670"/>
            <a:ext cx="1041320" cy="234006"/>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5406220" y="1806038"/>
            <a:ext cx="4213039" cy="2375886"/>
          </a:xfrm>
          <a:prstGeom prst="ellipse">
            <a:avLst/>
          </a:prstGeom>
          <a:solidFill>
            <a:schemeClr val="accent2">
              <a:lumMod val="60000"/>
              <a:lumOff val="4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Arrow Connector 35"/>
          <p:cNvCxnSpPr/>
          <p:nvPr/>
        </p:nvCxnSpPr>
        <p:spPr>
          <a:xfrm>
            <a:off x="2922900" y="2817340"/>
            <a:ext cx="2423457" cy="151578"/>
          </a:xfrm>
          <a:prstGeom prst="straightConnector1">
            <a:avLst/>
          </a:prstGeom>
          <a:ln w="50800">
            <a:solidFill>
              <a:schemeClr val="accent4">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2945304" y="3164549"/>
            <a:ext cx="2401053" cy="545934"/>
          </a:xfrm>
          <a:prstGeom prst="straightConnector1">
            <a:avLst/>
          </a:prstGeom>
          <a:ln w="50800">
            <a:solidFill>
              <a:schemeClr val="accent4">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2945304" y="3359609"/>
            <a:ext cx="2460916" cy="1464416"/>
          </a:xfrm>
          <a:prstGeom prst="straightConnector1">
            <a:avLst/>
          </a:prstGeom>
          <a:ln w="50800">
            <a:solidFill>
              <a:schemeClr val="accent4">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79030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5" name="TextBox 4"/>
          <p:cNvSpPr txBox="1"/>
          <p:nvPr/>
        </p:nvSpPr>
        <p:spPr>
          <a:xfrm>
            <a:off x="3846693" y="0"/>
            <a:ext cx="5297306" cy="6904454"/>
          </a:xfrm>
          <a:prstGeom prst="rect">
            <a:avLst/>
          </a:prstGeom>
          <a:solidFill>
            <a:schemeClr val="bg2">
              <a:lumMod val="25000"/>
            </a:schemeClr>
          </a:solidFill>
        </p:spPr>
        <p:txBody>
          <a:bodyPr wrap="square" rtlCol="0">
            <a:spAutoFit/>
          </a:bodyPr>
          <a:lstStyle/>
          <a:p>
            <a:r>
              <a:rPr lang="en-US" sz="3200" dirty="0" smtClean="0">
                <a:solidFill>
                  <a:srgbClr val="FFFF00"/>
                </a:solidFill>
              </a:rPr>
              <a:t>Mentoring</a:t>
            </a:r>
          </a:p>
          <a:p>
            <a:pPr>
              <a:spcBef>
                <a:spcPts val="3200"/>
              </a:spcBef>
            </a:pPr>
            <a:r>
              <a:rPr lang="en-US" sz="3200" dirty="0" smtClean="0">
                <a:solidFill>
                  <a:srgbClr val="FFFF00"/>
                </a:solidFill>
              </a:rPr>
              <a:t>Coaching</a:t>
            </a:r>
          </a:p>
          <a:p>
            <a:pPr>
              <a:spcBef>
                <a:spcPts val="3200"/>
              </a:spcBef>
            </a:pPr>
            <a:r>
              <a:rPr lang="en-US" sz="3200" dirty="0" smtClean="0">
                <a:solidFill>
                  <a:srgbClr val="FFFF00"/>
                </a:solidFill>
              </a:rPr>
              <a:t>Ministry Training</a:t>
            </a:r>
          </a:p>
          <a:p>
            <a:pPr>
              <a:spcBef>
                <a:spcPts val="3200"/>
              </a:spcBef>
            </a:pPr>
            <a:r>
              <a:rPr lang="en-US" sz="3200" dirty="0" smtClean="0">
                <a:solidFill>
                  <a:srgbClr val="FFFF00"/>
                </a:solidFill>
              </a:rPr>
              <a:t>Teaching</a:t>
            </a:r>
          </a:p>
          <a:p>
            <a:pPr>
              <a:spcBef>
                <a:spcPts val="3200"/>
              </a:spcBef>
            </a:pPr>
            <a:r>
              <a:rPr lang="en-US" sz="3200" dirty="0" smtClean="0">
                <a:solidFill>
                  <a:srgbClr val="FFFF00"/>
                </a:solidFill>
              </a:rPr>
              <a:t>Counseling</a:t>
            </a:r>
          </a:p>
          <a:p>
            <a:pPr>
              <a:spcBef>
                <a:spcPts val="3200"/>
              </a:spcBef>
            </a:pPr>
            <a:r>
              <a:rPr lang="en-US" sz="3200" dirty="0" smtClean="0">
                <a:solidFill>
                  <a:srgbClr val="FFFF00"/>
                </a:solidFill>
              </a:rPr>
              <a:t>Small Groups</a:t>
            </a:r>
          </a:p>
          <a:p>
            <a:pPr>
              <a:spcBef>
                <a:spcPts val="3200"/>
              </a:spcBef>
            </a:pPr>
            <a:r>
              <a:rPr lang="en-US" sz="3200" dirty="0" smtClean="0">
                <a:solidFill>
                  <a:srgbClr val="FFFF00"/>
                </a:solidFill>
              </a:rPr>
              <a:t>Development Classes</a:t>
            </a:r>
          </a:p>
          <a:p>
            <a:pPr>
              <a:spcBef>
                <a:spcPts val="3200"/>
              </a:spcBef>
            </a:pPr>
            <a:r>
              <a:rPr lang="en-US" sz="3200" dirty="0" smtClean="0">
                <a:solidFill>
                  <a:srgbClr val="FFFF00"/>
                </a:solidFill>
              </a:rPr>
              <a:t>Ministry Programs</a:t>
            </a:r>
          </a:p>
        </p:txBody>
      </p:sp>
      <p:grpSp>
        <p:nvGrpSpPr>
          <p:cNvPr id="3" name="Group 2"/>
          <p:cNvGrpSpPr/>
          <p:nvPr/>
        </p:nvGrpSpPr>
        <p:grpSpPr>
          <a:xfrm>
            <a:off x="436629" y="234505"/>
            <a:ext cx="2800355" cy="6396471"/>
            <a:chOff x="251645" y="201554"/>
            <a:chExt cx="2800355" cy="6396471"/>
          </a:xfrm>
        </p:grpSpPr>
        <p:grpSp>
          <p:nvGrpSpPr>
            <p:cNvPr id="4" name="Group 3"/>
            <p:cNvGrpSpPr/>
            <p:nvPr/>
          </p:nvGrpSpPr>
          <p:grpSpPr>
            <a:xfrm>
              <a:off x="251645" y="201554"/>
              <a:ext cx="2800355" cy="6396471"/>
              <a:chOff x="572362" y="37235"/>
              <a:chExt cx="2800355" cy="6396471"/>
            </a:xfrm>
          </p:grpSpPr>
          <p:cxnSp>
            <p:nvCxnSpPr>
              <p:cNvPr id="7" name="Straight Connector 6"/>
              <p:cNvCxnSpPr>
                <a:stCxn id="8" idx="4"/>
              </p:cNvCxnSpPr>
              <p:nvPr/>
            </p:nvCxnSpPr>
            <p:spPr>
              <a:xfrm>
                <a:off x="1972542" y="811363"/>
                <a:ext cx="1" cy="4955594"/>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029566" y="37235"/>
                <a:ext cx="1885951" cy="774128"/>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Christ</a:t>
                </a:r>
                <a:endParaRPr lang="en-US" sz="3200" dirty="0"/>
              </a:p>
            </p:txBody>
          </p:sp>
          <p:sp>
            <p:nvSpPr>
              <p:cNvPr id="9" name="Rounded Rectangle 8"/>
              <p:cNvSpPr/>
              <p:nvPr/>
            </p:nvSpPr>
            <p:spPr>
              <a:xfrm>
                <a:off x="572364" y="2165649"/>
                <a:ext cx="2800353" cy="86244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Senior Pastor / Lead Elder</a:t>
                </a:r>
                <a:endParaRPr lang="en-US" sz="3200" dirty="0"/>
              </a:p>
            </p:txBody>
          </p:sp>
          <p:sp>
            <p:nvSpPr>
              <p:cNvPr id="10" name="Rounded Rectangle 9"/>
              <p:cNvSpPr/>
              <p:nvPr/>
            </p:nvSpPr>
            <p:spPr>
              <a:xfrm>
                <a:off x="572362" y="5766957"/>
                <a:ext cx="2800353" cy="66674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Other Believers</a:t>
                </a:r>
                <a:endParaRPr lang="en-US" sz="3200" dirty="0"/>
              </a:p>
            </p:txBody>
          </p:sp>
          <p:sp>
            <p:nvSpPr>
              <p:cNvPr id="11" name="Rounded Rectangle 10"/>
              <p:cNvSpPr/>
              <p:nvPr/>
            </p:nvSpPr>
            <p:spPr>
              <a:xfrm>
                <a:off x="572363" y="3264195"/>
                <a:ext cx="2800353" cy="69574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Pastor/Elders</a:t>
                </a:r>
              </a:p>
            </p:txBody>
          </p:sp>
          <p:sp>
            <p:nvSpPr>
              <p:cNvPr id="12" name="Rounded Rectangle 11"/>
              <p:cNvSpPr/>
              <p:nvPr/>
            </p:nvSpPr>
            <p:spPr>
              <a:xfrm>
                <a:off x="572363" y="4503647"/>
                <a:ext cx="2800352" cy="96202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Spiritual Leaders</a:t>
                </a:r>
                <a:endParaRPr lang="en-US" sz="3200" dirty="0"/>
              </a:p>
            </p:txBody>
          </p:sp>
        </p:grpSp>
        <p:sp>
          <p:nvSpPr>
            <p:cNvPr id="6" name="Rounded Rectangle 5"/>
            <p:cNvSpPr/>
            <p:nvPr/>
          </p:nvSpPr>
          <p:spPr>
            <a:xfrm>
              <a:off x="251647" y="1076798"/>
              <a:ext cx="2800353" cy="89373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Apostolic </a:t>
              </a:r>
            </a:p>
            <a:p>
              <a:pPr algn="ctr"/>
              <a:r>
                <a:rPr lang="en-US" sz="3200" dirty="0" smtClean="0"/>
                <a:t>Scripture</a:t>
              </a:r>
              <a:endParaRPr lang="en-US" sz="3200" dirty="0"/>
            </a:p>
          </p:txBody>
        </p:sp>
      </p:grpSp>
      <p:sp>
        <p:nvSpPr>
          <p:cNvPr id="2" name="Curved Up Arrow 1"/>
          <p:cNvSpPr/>
          <p:nvPr/>
        </p:nvSpPr>
        <p:spPr>
          <a:xfrm rot="16004719">
            <a:off x="2734479" y="5409739"/>
            <a:ext cx="1338273" cy="534588"/>
          </a:xfrm>
          <a:prstGeom prst="curved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Curved Up Arrow 12"/>
          <p:cNvSpPr/>
          <p:nvPr/>
        </p:nvSpPr>
        <p:spPr>
          <a:xfrm rot="5400000">
            <a:off x="-341148" y="5395643"/>
            <a:ext cx="1338273" cy="534588"/>
          </a:xfrm>
          <a:prstGeom prst="curved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Rectangle 13"/>
          <p:cNvSpPr/>
          <p:nvPr/>
        </p:nvSpPr>
        <p:spPr>
          <a:xfrm>
            <a:off x="30048" y="5552533"/>
            <a:ext cx="1626079" cy="4149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invest in</a:t>
            </a:r>
            <a:endParaRPr lang="en-US" sz="3200" dirty="0">
              <a:solidFill>
                <a:srgbClr val="FF0000"/>
              </a:solidFill>
            </a:endParaRPr>
          </a:p>
        </p:txBody>
      </p:sp>
      <p:sp>
        <p:nvSpPr>
          <p:cNvPr id="15" name="Rectangle 14"/>
          <p:cNvSpPr/>
          <p:nvPr/>
        </p:nvSpPr>
        <p:spPr>
          <a:xfrm>
            <a:off x="1836809" y="5595195"/>
            <a:ext cx="2265633" cy="4149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develop into</a:t>
            </a:r>
            <a:endParaRPr lang="en-US" sz="3200" dirty="0">
              <a:solidFill>
                <a:srgbClr val="FF0000"/>
              </a:solidFill>
            </a:endParaRPr>
          </a:p>
        </p:txBody>
      </p:sp>
    </p:spTree>
    <p:extLst>
      <p:ext uri="{BB962C8B-B14F-4D97-AF65-F5344CB8AC3E}">
        <p14:creationId xmlns:p14="http://schemas.microsoft.com/office/powerpoint/2010/main" val="191075587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5509200"/>
          </a:xfrm>
          <a:prstGeom prst="rect">
            <a:avLst/>
          </a:prstGeom>
          <a:solidFill>
            <a:schemeClr val="bg2">
              <a:lumMod val="25000"/>
            </a:schemeClr>
          </a:solidFill>
        </p:spPr>
        <p:txBody>
          <a:bodyPr wrap="square" rtlCol="0">
            <a:spAutoFit/>
          </a:bodyPr>
          <a:lstStyle/>
          <a:p>
            <a:r>
              <a:rPr lang="en-US" sz="3200" dirty="0" smtClean="0">
                <a:solidFill>
                  <a:srgbClr val="FFFF00"/>
                </a:solidFill>
              </a:rPr>
              <a:t>What is your next step?</a:t>
            </a:r>
          </a:p>
          <a:p>
            <a:endParaRPr lang="en-US" sz="3200" dirty="0" smtClean="0">
              <a:solidFill>
                <a:schemeClr val="bg1"/>
              </a:solidFill>
            </a:endParaRPr>
          </a:p>
          <a:p>
            <a:r>
              <a:rPr lang="en-US" sz="3200" dirty="0" smtClean="0">
                <a:solidFill>
                  <a:schemeClr val="bg1"/>
                </a:solidFill>
              </a:rPr>
              <a:t>I. Seeker 				Believer</a:t>
            </a:r>
          </a:p>
          <a:p>
            <a:endParaRPr lang="en-US" sz="3200" dirty="0" smtClean="0">
              <a:solidFill>
                <a:schemeClr val="bg1"/>
              </a:solidFill>
            </a:endParaRPr>
          </a:p>
          <a:p>
            <a:r>
              <a:rPr lang="en-US" sz="3200" dirty="0" smtClean="0">
                <a:solidFill>
                  <a:schemeClr val="bg1"/>
                </a:solidFill>
              </a:rPr>
              <a:t>II. Believer 				Committed Member </a:t>
            </a:r>
          </a:p>
          <a:p>
            <a:endParaRPr lang="en-US" sz="3200" dirty="0" smtClean="0">
              <a:solidFill>
                <a:schemeClr val="bg1"/>
              </a:solidFill>
            </a:endParaRPr>
          </a:p>
          <a:p>
            <a:r>
              <a:rPr lang="en-US" sz="3200" dirty="0" smtClean="0">
                <a:solidFill>
                  <a:schemeClr val="bg1"/>
                </a:solidFill>
              </a:rPr>
              <a:t>III. Member			Mature Believer</a:t>
            </a:r>
          </a:p>
          <a:p>
            <a:endParaRPr lang="en-US" sz="3200" dirty="0" smtClean="0">
              <a:solidFill>
                <a:schemeClr val="bg1"/>
              </a:solidFill>
            </a:endParaRPr>
          </a:p>
          <a:p>
            <a:r>
              <a:rPr lang="en-US" sz="3200" dirty="0" smtClean="0">
                <a:solidFill>
                  <a:schemeClr val="bg1"/>
                </a:solidFill>
              </a:rPr>
              <a:t>IV. Mature				Spiritual Leader</a:t>
            </a:r>
          </a:p>
          <a:p>
            <a:endParaRPr lang="en-US" sz="3200" dirty="0" smtClean="0">
              <a:solidFill>
                <a:schemeClr val="bg1"/>
              </a:solidFill>
            </a:endParaRPr>
          </a:p>
          <a:p>
            <a:r>
              <a:rPr lang="en-US" sz="3200" dirty="0" smtClean="0">
                <a:solidFill>
                  <a:schemeClr val="bg1"/>
                </a:solidFill>
              </a:rPr>
              <a:t>V. Leader				</a:t>
            </a:r>
            <a:r>
              <a:rPr lang="en-US" sz="3200" dirty="0" smtClean="0">
                <a:solidFill>
                  <a:schemeClr val="bg1"/>
                </a:solidFill>
              </a:rPr>
              <a:t>Multiplying Disciple</a:t>
            </a:r>
            <a:endParaRPr lang="en-US" sz="3200" dirty="0">
              <a:solidFill>
                <a:schemeClr val="bg1"/>
              </a:solidFill>
            </a:endParaRPr>
          </a:p>
        </p:txBody>
      </p:sp>
      <p:cxnSp>
        <p:nvCxnSpPr>
          <p:cNvPr id="3" name="Straight Arrow Connector 2"/>
          <p:cNvCxnSpPr/>
          <p:nvPr/>
        </p:nvCxnSpPr>
        <p:spPr>
          <a:xfrm>
            <a:off x="1635617" y="1275008"/>
            <a:ext cx="29363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940417" y="2277413"/>
            <a:ext cx="26315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137893" y="3215425"/>
            <a:ext cx="2434107"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940417" y="4204952"/>
            <a:ext cx="26315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88017" y="5220237"/>
            <a:ext cx="27839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5919197"/>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863417"/>
          </a:xfrm>
          <a:prstGeom prst="rect">
            <a:avLst/>
          </a:prstGeom>
          <a:solidFill>
            <a:schemeClr val="bg2">
              <a:lumMod val="25000"/>
            </a:schemeClr>
          </a:solidFill>
        </p:spPr>
        <p:txBody>
          <a:bodyPr wrap="square" rtlCol="0">
            <a:spAutoFit/>
          </a:bodyPr>
          <a:lstStyle/>
          <a:p>
            <a:r>
              <a:rPr lang="en-US" sz="3200" dirty="0" smtClean="0">
                <a:solidFill>
                  <a:srgbClr val="FFFF00"/>
                </a:solidFill>
              </a:rPr>
              <a:t>What is your next step?</a:t>
            </a:r>
          </a:p>
          <a:p>
            <a:endParaRPr lang="en-US" sz="3200" dirty="0" smtClean="0">
              <a:solidFill>
                <a:schemeClr val="bg1"/>
              </a:solidFill>
            </a:endParaRPr>
          </a:p>
          <a:p>
            <a:r>
              <a:rPr lang="en-US" sz="3200" dirty="0" smtClean="0">
                <a:solidFill>
                  <a:schemeClr val="bg1"/>
                </a:solidFill>
              </a:rPr>
              <a:t>I. Seeker 				Believer</a:t>
            </a:r>
          </a:p>
          <a:p>
            <a:r>
              <a:rPr lang="en-US" sz="3200" dirty="0" smtClean="0">
                <a:solidFill>
                  <a:srgbClr val="FFFF00"/>
                </a:solidFill>
              </a:rPr>
              <a:t>learn about Jesus; begin </a:t>
            </a:r>
            <a:r>
              <a:rPr lang="en-US" sz="3200" dirty="0">
                <a:solidFill>
                  <a:srgbClr val="FFFF00"/>
                </a:solidFill>
              </a:rPr>
              <a:t>daily </a:t>
            </a:r>
            <a:r>
              <a:rPr lang="en-US" sz="3200" dirty="0" smtClean="0">
                <a:solidFill>
                  <a:srgbClr val="FFFF00"/>
                </a:solidFill>
              </a:rPr>
              <a:t>prayer </a:t>
            </a:r>
            <a:r>
              <a:rPr lang="en-US" sz="3200" dirty="0">
                <a:solidFill>
                  <a:srgbClr val="FFFF00"/>
                </a:solidFill>
              </a:rPr>
              <a:t>and Bible study; develop </a:t>
            </a:r>
            <a:r>
              <a:rPr lang="en-US" sz="3200" dirty="0" smtClean="0">
                <a:solidFill>
                  <a:srgbClr val="FFFF00"/>
                </a:solidFill>
              </a:rPr>
              <a:t>relationship </a:t>
            </a:r>
            <a:r>
              <a:rPr lang="en-US" sz="3200" dirty="0">
                <a:solidFill>
                  <a:srgbClr val="FFFF00"/>
                </a:solidFill>
              </a:rPr>
              <a:t>with </a:t>
            </a:r>
            <a:r>
              <a:rPr lang="en-US" sz="3200" dirty="0" smtClean="0">
                <a:solidFill>
                  <a:srgbClr val="FFFF00"/>
                </a:solidFill>
              </a:rPr>
              <a:t>God; water baptism</a:t>
            </a:r>
          </a:p>
          <a:p>
            <a:r>
              <a:rPr lang="en-US" sz="3200" dirty="0" smtClean="0">
                <a:solidFill>
                  <a:srgbClr val="FFFF00"/>
                </a:solidFill>
              </a:rPr>
              <a:t>[possibly contribute to ministry even now]</a:t>
            </a:r>
          </a:p>
          <a:p>
            <a:endParaRPr lang="en-US" sz="2400" dirty="0" smtClean="0">
              <a:solidFill>
                <a:srgbClr val="FFFF00"/>
              </a:solidFill>
            </a:endParaRPr>
          </a:p>
          <a:p>
            <a:r>
              <a:rPr lang="en-US" sz="3200" dirty="0" smtClean="0">
                <a:solidFill>
                  <a:schemeClr val="bg1"/>
                </a:solidFill>
              </a:rPr>
              <a:t>II. Believer 				Committed Member </a:t>
            </a:r>
          </a:p>
          <a:p>
            <a:endParaRPr lang="en-US" sz="3200" dirty="0" smtClean="0">
              <a:solidFill>
                <a:schemeClr val="bg1"/>
              </a:solidFill>
            </a:endParaRPr>
          </a:p>
          <a:p>
            <a:r>
              <a:rPr lang="en-US" sz="3200" dirty="0" smtClean="0">
                <a:solidFill>
                  <a:schemeClr val="bg1"/>
                </a:solidFill>
              </a:rPr>
              <a:t>III. Member			Mature Believer</a:t>
            </a:r>
          </a:p>
          <a:p>
            <a:endParaRPr lang="en-US" sz="3200" dirty="0" smtClean="0">
              <a:solidFill>
                <a:schemeClr val="bg1"/>
              </a:solidFill>
            </a:endParaRPr>
          </a:p>
          <a:p>
            <a:r>
              <a:rPr lang="en-US" sz="3200" dirty="0" smtClean="0">
                <a:solidFill>
                  <a:schemeClr val="bg1"/>
                </a:solidFill>
              </a:rPr>
              <a:t>IV. Mature				Spiritual Leader</a:t>
            </a:r>
          </a:p>
          <a:p>
            <a:endParaRPr lang="en-US" sz="3200" dirty="0" smtClean="0">
              <a:solidFill>
                <a:schemeClr val="bg1"/>
              </a:solidFill>
            </a:endParaRPr>
          </a:p>
          <a:p>
            <a:r>
              <a:rPr lang="en-US" sz="3200" dirty="0" smtClean="0">
                <a:solidFill>
                  <a:schemeClr val="bg1"/>
                </a:solidFill>
              </a:rPr>
              <a:t>V. Leader				</a:t>
            </a:r>
            <a:r>
              <a:rPr lang="en-US" sz="3200" dirty="0" smtClean="0">
                <a:solidFill>
                  <a:schemeClr val="bg1"/>
                </a:solidFill>
              </a:rPr>
              <a:t>Multiplying Disciple</a:t>
            </a:r>
            <a:endParaRPr lang="en-US" sz="3200" dirty="0">
              <a:solidFill>
                <a:schemeClr val="bg1"/>
              </a:solidFill>
            </a:endParaRPr>
          </a:p>
        </p:txBody>
      </p:sp>
      <p:cxnSp>
        <p:nvCxnSpPr>
          <p:cNvPr id="3" name="Straight Arrow Connector 2"/>
          <p:cNvCxnSpPr/>
          <p:nvPr/>
        </p:nvCxnSpPr>
        <p:spPr>
          <a:xfrm>
            <a:off x="1635617" y="1275008"/>
            <a:ext cx="29363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1788017" y="3646287"/>
            <a:ext cx="2783983" cy="2942824"/>
            <a:chOff x="1788017" y="2277413"/>
            <a:chExt cx="2783983" cy="2942824"/>
          </a:xfrm>
        </p:grpSpPr>
        <p:cxnSp>
          <p:nvCxnSpPr>
            <p:cNvPr id="6" name="Straight Arrow Connector 5"/>
            <p:cNvCxnSpPr/>
            <p:nvPr/>
          </p:nvCxnSpPr>
          <p:spPr>
            <a:xfrm>
              <a:off x="1940417" y="2277413"/>
              <a:ext cx="26315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137893" y="3215425"/>
              <a:ext cx="2434107"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940417" y="4204952"/>
              <a:ext cx="26315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88017" y="5220237"/>
              <a:ext cx="27839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0225136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7171194"/>
          </a:xfrm>
          <a:prstGeom prst="rect">
            <a:avLst/>
          </a:prstGeom>
          <a:solidFill>
            <a:schemeClr val="bg2">
              <a:lumMod val="25000"/>
            </a:schemeClr>
          </a:solidFill>
        </p:spPr>
        <p:txBody>
          <a:bodyPr wrap="square" rtlCol="0">
            <a:spAutoFit/>
          </a:bodyPr>
          <a:lstStyle/>
          <a:p>
            <a:r>
              <a:rPr lang="en-US" sz="3200" dirty="0" smtClean="0">
                <a:solidFill>
                  <a:srgbClr val="FFFF00"/>
                </a:solidFill>
              </a:rPr>
              <a:t>What is your next step?</a:t>
            </a:r>
          </a:p>
          <a:p>
            <a:endParaRPr lang="en-US" sz="2000" dirty="0" smtClean="0">
              <a:solidFill>
                <a:schemeClr val="bg1"/>
              </a:solidFill>
            </a:endParaRPr>
          </a:p>
          <a:p>
            <a:r>
              <a:rPr lang="en-US" sz="3200" dirty="0" smtClean="0">
                <a:solidFill>
                  <a:schemeClr val="bg1"/>
                </a:solidFill>
              </a:rPr>
              <a:t>I. Seeker 				Believer</a:t>
            </a:r>
          </a:p>
          <a:p>
            <a:endParaRPr lang="en-US" sz="2000" dirty="0" smtClean="0">
              <a:solidFill>
                <a:srgbClr val="FFFF00"/>
              </a:solidFill>
            </a:endParaRPr>
          </a:p>
          <a:p>
            <a:r>
              <a:rPr lang="en-US" sz="3200" dirty="0" smtClean="0">
                <a:solidFill>
                  <a:schemeClr val="bg1"/>
                </a:solidFill>
              </a:rPr>
              <a:t>II. Believer 				Committed Member </a:t>
            </a:r>
          </a:p>
          <a:p>
            <a:r>
              <a:rPr lang="en-US" sz="3200" dirty="0" smtClean="0">
                <a:solidFill>
                  <a:srgbClr val="FFFF00"/>
                </a:solidFill>
              </a:rPr>
              <a:t>learn the </a:t>
            </a:r>
            <a:r>
              <a:rPr lang="en-US" sz="3200" dirty="0">
                <a:solidFill>
                  <a:srgbClr val="FFFF00"/>
                </a:solidFill>
              </a:rPr>
              <a:t>core beliefs of the church; commit to </a:t>
            </a:r>
            <a:r>
              <a:rPr lang="en-US" sz="3200" dirty="0" smtClean="0">
                <a:solidFill>
                  <a:srgbClr val="FFFF00"/>
                </a:solidFill>
              </a:rPr>
              <a:t>worship </a:t>
            </a:r>
            <a:r>
              <a:rPr lang="en-US" sz="3200" dirty="0">
                <a:solidFill>
                  <a:srgbClr val="FFFF00"/>
                </a:solidFill>
              </a:rPr>
              <a:t>and church community; begin taking communion; </a:t>
            </a:r>
            <a:r>
              <a:rPr lang="en-US" sz="3200" dirty="0" smtClean="0">
                <a:solidFill>
                  <a:srgbClr val="FFFF00"/>
                </a:solidFill>
              </a:rPr>
              <a:t>become </a:t>
            </a:r>
            <a:r>
              <a:rPr lang="en-US" sz="3200" dirty="0">
                <a:solidFill>
                  <a:srgbClr val="FFFF00"/>
                </a:solidFill>
              </a:rPr>
              <a:t>a voting member of the </a:t>
            </a:r>
            <a:r>
              <a:rPr lang="en-US" sz="3200" dirty="0" smtClean="0">
                <a:solidFill>
                  <a:srgbClr val="FFFF00"/>
                </a:solidFill>
              </a:rPr>
              <a:t>church; join a ministry team in the church</a:t>
            </a:r>
          </a:p>
          <a:p>
            <a:endParaRPr lang="en-US" sz="2000" dirty="0" smtClean="0">
              <a:solidFill>
                <a:srgbClr val="FFFF00"/>
              </a:solidFill>
            </a:endParaRPr>
          </a:p>
          <a:p>
            <a:r>
              <a:rPr lang="en-US" sz="3200" dirty="0" smtClean="0">
                <a:solidFill>
                  <a:schemeClr val="bg1"/>
                </a:solidFill>
              </a:rPr>
              <a:t>III. Member			Mature Believer</a:t>
            </a:r>
          </a:p>
          <a:p>
            <a:endParaRPr lang="en-US" sz="2400" dirty="0" smtClean="0">
              <a:solidFill>
                <a:schemeClr val="bg1"/>
              </a:solidFill>
            </a:endParaRPr>
          </a:p>
          <a:p>
            <a:r>
              <a:rPr lang="en-US" sz="3200" dirty="0" smtClean="0">
                <a:solidFill>
                  <a:schemeClr val="bg1"/>
                </a:solidFill>
              </a:rPr>
              <a:t>IV. Mature				Spiritual Leader</a:t>
            </a:r>
          </a:p>
          <a:p>
            <a:endParaRPr lang="en-US" sz="2400" dirty="0" smtClean="0">
              <a:solidFill>
                <a:schemeClr val="bg1"/>
              </a:solidFill>
            </a:endParaRPr>
          </a:p>
          <a:p>
            <a:r>
              <a:rPr lang="en-US" sz="3200" dirty="0" smtClean="0">
                <a:solidFill>
                  <a:schemeClr val="bg1"/>
                </a:solidFill>
              </a:rPr>
              <a:t>V. Leader				</a:t>
            </a:r>
            <a:r>
              <a:rPr lang="en-US" sz="3200" dirty="0" smtClean="0">
                <a:solidFill>
                  <a:schemeClr val="bg1"/>
                </a:solidFill>
              </a:rPr>
              <a:t>Multiplying Disciple</a:t>
            </a:r>
            <a:endParaRPr lang="en-US" sz="3200" dirty="0" smtClean="0">
              <a:solidFill>
                <a:schemeClr val="bg1"/>
              </a:solidFill>
            </a:endParaRPr>
          </a:p>
          <a:p>
            <a:endParaRPr lang="en-US" sz="3200" dirty="0">
              <a:solidFill>
                <a:schemeClr val="bg1"/>
              </a:solidFill>
            </a:endParaRPr>
          </a:p>
        </p:txBody>
      </p:sp>
      <p:cxnSp>
        <p:nvCxnSpPr>
          <p:cNvPr id="3" name="Straight Arrow Connector 2"/>
          <p:cNvCxnSpPr/>
          <p:nvPr/>
        </p:nvCxnSpPr>
        <p:spPr>
          <a:xfrm>
            <a:off x="1635617" y="1275008"/>
            <a:ext cx="29363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940417" y="1894760"/>
            <a:ext cx="26315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137893" y="4674451"/>
            <a:ext cx="2434107"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940415" y="5483674"/>
            <a:ext cx="26315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88015" y="6344412"/>
            <a:ext cx="27839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211015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7032694"/>
          </a:xfrm>
          <a:prstGeom prst="rect">
            <a:avLst/>
          </a:prstGeom>
          <a:solidFill>
            <a:schemeClr val="bg2">
              <a:lumMod val="25000"/>
            </a:schemeClr>
          </a:solidFill>
        </p:spPr>
        <p:txBody>
          <a:bodyPr wrap="square" rtlCol="0">
            <a:spAutoFit/>
          </a:bodyPr>
          <a:lstStyle/>
          <a:p>
            <a:r>
              <a:rPr lang="en-US" sz="3200" dirty="0" smtClean="0">
                <a:solidFill>
                  <a:srgbClr val="FFFF00"/>
                </a:solidFill>
              </a:rPr>
              <a:t>What is your next step?</a:t>
            </a:r>
          </a:p>
          <a:p>
            <a:endParaRPr lang="en-US" dirty="0" smtClean="0">
              <a:solidFill>
                <a:schemeClr val="bg1"/>
              </a:solidFill>
            </a:endParaRPr>
          </a:p>
          <a:p>
            <a:r>
              <a:rPr lang="en-US" sz="3200" dirty="0" smtClean="0">
                <a:solidFill>
                  <a:schemeClr val="bg1"/>
                </a:solidFill>
              </a:rPr>
              <a:t>I. Seeker 				Believer</a:t>
            </a:r>
          </a:p>
          <a:p>
            <a:endParaRPr lang="en-US" dirty="0" smtClean="0">
              <a:solidFill>
                <a:srgbClr val="FFFF00"/>
              </a:solidFill>
            </a:endParaRPr>
          </a:p>
          <a:p>
            <a:r>
              <a:rPr lang="en-US" sz="3200" dirty="0" smtClean="0">
                <a:solidFill>
                  <a:schemeClr val="bg1"/>
                </a:solidFill>
              </a:rPr>
              <a:t>II. Believer 				Committed Member </a:t>
            </a:r>
          </a:p>
          <a:p>
            <a:endParaRPr lang="en-US" dirty="0" smtClean="0">
              <a:solidFill>
                <a:srgbClr val="FFFF00"/>
              </a:solidFill>
            </a:endParaRPr>
          </a:p>
          <a:p>
            <a:r>
              <a:rPr lang="en-US" sz="3200" dirty="0" smtClean="0">
                <a:solidFill>
                  <a:schemeClr val="bg1"/>
                </a:solidFill>
              </a:rPr>
              <a:t>III. Member			Mature Believer</a:t>
            </a:r>
          </a:p>
          <a:p>
            <a:r>
              <a:rPr lang="en-US" sz="3200" dirty="0" smtClean="0">
                <a:solidFill>
                  <a:srgbClr val="FFFF00"/>
                </a:solidFill>
              </a:rPr>
              <a:t>grow </a:t>
            </a:r>
            <a:r>
              <a:rPr lang="en-US" sz="3200" dirty="0">
                <a:solidFill>
                  <a:srgbClr val="FFFF00"/>
                </a:solidFill>
              </a:rPr>
              <a:t>in prayer and Bible study; read through the entire Bible; participate regularly in </a:t>
            </a:r>
            <a:r>
              <a:rPr lang="en-US" sz="3200" dirty="0" smtClean="0">
                <a:solidFill>
                  <a:srgbClr val="FFFF00"/>
                </a:solidFill>
              </a:rPr>
              <a:t>a </a:t>
            </a:r>
            <a:r>
              <a:rPr lang="en-US" sz="3200" dirty="0">
                <a:solidFill>
                  <a:srgbClr val="FFFF00"/>
                </a:solidFill>
              </a:rPr>
              <a:t>small group; become consistent in giving, serving in various ways [including on church ministry teams], </a:t>
            </a:r>
            <a:r>
              <a:rPr lang="en-US" sz="3200" dirty="0" smtClean="0">
                <a:solidFill>
                  <a:srgbClr val="FFFF00"/>
                </a:solidFill>
              </a:rPr>
              <a:t>sharing </a:t>
            </a:r>
            <a:r>
              <a:rPr lang="en-US" sz="3200" dirty="0">
                <a:solidFill>
                  <a:srgbClr val="FFFF00"/>
                </a:solidFill>
              </a:rPr>
              <a:t>the </a:t>
            </a:r>
            <a:r>
              <a:rPr lang="en-US" sz="3200" dirty="0" smtClean="0">
                <a:solidFill>
                  <a:srgbClr val="FFFF00"/>
                </a:solidFill>
              </a:rPr>
              <a:t>gospel.</a:t>
            </a:r>
          </a:p>
          <a:p>
            <a:pPr>
              <a:spcBef>
                <a:spcPts val="1800"/>
              </a:spcBef>
            </a:pPr>
            <a:r>
              <a:rPr lang="en-US" sz="3200" dirty="0" smtClean="0">
                <a:solidFill>
                  <a:schemeClr val="bg1"/>
                </a:solidFill>
              </a:rPr>
              <a:t>IV. Mature				Spiritual Leader</a:t>
            </a:r>
          </a:p>
          <a:p>
            <a:endParaRPr lang="en-US" sz="2400" dirty="0" smtClean="0">
              <a:solidFill>
                <a:schemeClr val="bg1"/>
              </a:solidFill>
            </a:endParaRPr>
          </a:p>
          <a:p>
            <a:r>
              <a:rPr lang="en-US" sz="3200" dirty="0" smtClean="0">
                <a:solidFill>
                  <a:schemeClr val="bg1"/>
                </a:solidFill>
              </a:rPr>
              <a:t>V. Leader				</a:t>
            </a:r>
            <a:r>
              <a:rPr lang="en-US" sz="3200" dirty="0" smtClean="0">
                <a:solidFill>
                  <a:schemeClr val="bg1"/>
                </a:solidFill>
              </a:rPr>
              <a:t>Multiplying Disciple</a:t>
            </a:r>
            <a:endParaRPr lang="en-US" sz="3200" dirty="0" smtClean="0">
              <a:solidFill>
                <a:schemeClr val="bg1"/>
              </a:solidFill>
            </a:endParaRPr>
          </a:p>
        </p:txBody>
      </p:sp>
      <p:cxnSp>
        <p:nvCxnSpPr>
          <p:cNvPr id="3" name="Straight Arrow Connector 2"/>
          <p:cNvCxnSpPr/>
          <p:nvPr/>
        </p:nvCxnSpPr>
        <p:spPr>
          <a:xfrm>
            <a:off x="1635617" y="1275008"/>
            <a:ext cx="29363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940417" y="1894760"/>
            <a:ext cx="26315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137891" y="2665346"/>
            <a:ext cx="2434107"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940415" y="5728373"/>
            <a:ext cx="26315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88015" y="6627747"/>
            <a:ext cx="27839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7732762"/>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7181453"/>
          </a:xfrm>
          <a:prstGeom prst="rect">
            <a:avLst/>
          </a:prstGeom>
          <a:solidFill>
            <a:schemeClr val="bg2">
              <a:lumMod val="25000"/>
            </a:schemeClr>
          </a:solidFill>
        </p:spPr>
        <p:txBody>
          <a:bodyPr wrap="square" rtlCol="0">
            <a:spAutoFit/>
          </a:bodyPr>
          <a:lstStyle/>
          <a:p>
            <a:r>
              <a:rPr lang="en-US" sz="3200" dirty="0" smtClean="0">
                <a:solidFill>
                  <a:srgbClr val="FFFF00"/>
                </a:solidFill>
              </a:rPr>
              <a:t>What is your next step?</a:t>
            </a:r>
          </a:p>
          <a:p>
            <a:endParaRPr lang="en-US" sz="2000" dirty="0" smtClean="0">
              <a:solidFill>
                <a:schemeClr val="bg1"/>
              </a:solidFill>
            </a:endParaRPr>
          </a:p>
          <a:p>
            <a:r>
              <a:rPr lang="en-US" sz="3200" dirty="0" smtClean="0">
                <a:solidFill>
                  <a:schemeClr val="bg1"/>
                </a:solidFill>
              </a:rPr>
              <a:t>I. Seeker 				Believer</a:t>
            </a:r>
          </a:p>
          <a:p>
            <a:endParaRPr lang="en-US" sz="2000" dirty="0" smtClean="0">
              <a:solidFill>
                <a:srgbClr val="FFFF00"/>
              </a:solidFill>
            </a:endParaRPr>
          </a:p>
          <a:p>
            <a:r>
              <a:rPr lang="en-US" sz="3200" dirty="0" smtClean="0">
                <a:solidFill>
                  <a:schemeClr val="bg1"/>
                </a:solidFill>
              </a:rPr>
              <a:t>II. Believer 				Committed Member </a:t>
            </a:r>
          </a:p>
          <a:p>
            <a:endParaRPr lang="en-US" sz="2000" dirty="0" smtClean="0">
              <a:solidFill>
                <a:srgbClr val="FFFF00"/>
              </a:solidFill>
            </a:endParaRPr>
          </a:p>
          <a:p>
            <a:r>
              <a:rPr lang="en-US" sz="3200" dirty="0" smtClean="0">
                <a:solidFill>
                  <a:schemeClr val="bg1"/>
                </a:solidFill>
              </a:rPr>
              <a:t>III. Member			Mature Believer</a:t>
            </a:r>
          </a:p>
          <a:p>
            <a:pPr>
              <a:spcBef>
                <a:spcPts val="2000"/>
              </a:spcBef>
            </a:pPr>
            <a:r>
              <a:rPr lang="en-US" sz="3200" dirty="0" smtClean="0">
                <a:solidFill>
                  <a:schemeClr val="bg1"/>
                </a:solidFill>
              </a:rPr>
              <a:t>IV. Mature				Spiritual Leader</a:t>
            </a:r>
          </a:p>
          <a:p>
            <a:r>
              <a:rPr lang="en-US" sz="3200" dirty="0">
                <a:solidFill>
                  <a:srgbClr val="FFFF00"/>
                </a:solidFill>
              </a:rPr>
              <a:t>learn more about theology and Bible </a:t>
            </a:r>
            <a:r>
              <a:rPr lang="en-US" sz="3200" dirty="0" smtClean="0">
                <a:solidFill>
                  <a:srgbClr val="FFFF00"/>
                </a:solidFill>
              </a:rPr>
              <a:t>interpretation; </a:t>
            </a:r>
            <a:r>
              <a:rPr lang="en-US" sz="3200" dirty="0">
                <a:solidFill>
                  <a:srgbClr val="FFFF00"/>
                </a:solidFill>
              </a:rPr>
              <a:t>receive training in evangelism, mentoring, teaching, and leading; start leading a ministry </a:t>
            </a:r>
            <a:r>
              <a:rPr lang="en-US" sz="3200" dirty="0" smtClean="0">
                <a:solidFill>
                  <a:srgbClr val="FFFF00"/>
                </a:solidFill>
              </a:rPr>
              <a:t>team; </a:t>
            </a:r>
            <a:r>
              <a:rPr lang="en-US" sz="3200" dirty="0">
                <a:solidFill>
                  <a:srgbClr val="FFFF00"/>
                </a:solidFill>
              </a:rPr>
              <a:t>help lead a small </a:t>
            </a:r>
            <a:r>
              <a:rPr lang="en-US" sz="3200" dirty="0" smtClean="0">
                <a:solidFill>
                  <a:srgbClr val="FFFF00"/>
                </a:solidFill>
              </a:rPr>
              <a:t>group.</a:t>
            </a:r>
          </a:p>
          <a:p>
            <a:endParaRPr lang="en-US" sz="3200" dirty="0" smtClean="0">
              <a:solidFill>
                <a:srgbClr val="FFFF00"/>
              </a:solidFill>
            </a:endParaRPr>
          </a:p>
          <a:p>
            <a:r>
              <a:rPr lang="en-US" sz="3200" dirty="0" smtClean="0">
                <a:solidFill>
                  <a:schemeClr val="bg1"/>
                </a:solidFill>
              </a:rPr>
              <a:t>V. Leader				</a:t>
            </a:r>
            <a:r>
              <a:rPr lang="en-US" sz="3200" dirty="0" smtClean="0">
                <a:solidFill>
                  <a:schemeClr val="bg1"/>
                </a:solidFill>
              </a:rPr>
              <a:t>Multiplying Disciple</a:t>
            </a:r>
            <a:endParaRPr lang="en-US" sz="3200" dirty="0" smtClean="0">
              <a:solidFill>
                <a:schemeClr val="bg1"/>
              </a:solidFill>
            </a:endParaRPr>
          </a:p>
          <a:p>
            <a:endParaRPr lang="en-US" sz="3200" dirty="0" smtClean="0">
              <a:solidFill>
                <a:schemeClr val="bg1"/>
              </a:solidFill>
            </a:endParaRPr>
          </a:p>
        </p:txBody>
      </p:sp>
      <p:cxnSp>
        <p:nvCxnSpPr>
          <p:cNvPr id="3" name="Straight Arrow Connector 2"/>
          <p:cNvCxnSpPr/>
          <p:nvPr/>
        </p:nvCxnSpPr>
        <p:spPr>
          <a:xfrm>
            <a:off x="1635617" y="1275008"/>
            <a:ext cx="29363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940417" y="1894760"/>
            <a:ext cx="26315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137891" y="2665346"/>
            <a:ext cx="2434107"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940417" y="3307145"/>
            <a:ext cx="26315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88015" y="6344412"/>
            <a:ext cx="27839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44028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986528"/>
          </a:xfrm>
          <a:prstGeom prst="rect">
            <a:avLst/>
          </a:prstGeom>
          <a:solidFill>
            <a:schemeClr val="bg2">
              <a:lumMod val="25000"/>
            </a:schemeClr>
          </a:solidFill>
        </p:spPr>
        <p:txBody>
          <a:bodyPr wrap="square" rtlCol="0">
            <a:spAutoFit/>
          </a:bodyPr>
          <a:lstStyle/>
          <a:p>
            <a:r>
              <a:rPr lang="en-US" sz="3200" dirty="0" smtClean="0">
                <a:solidFill>
                  <a:srgbClr val="FFFF00"/>
                </a:solidFill>
              </a:rPr>
              <a:t>What is your next step?</a:t>
            </a:r>
          </a:p>
          <a:p>
            <a:endParaRPr lang="en-US" sz="3200" dirty="0" smtClean="0">
              <a:solidFill>
                <a:schemeClr val="bg1"/>
              </a:solidFill>
            </a:endParaRPr>
          </a:p>
          <a:p>
            <a:r>
              <a:rPr lang="en-US" sz="3200" dirty="0" smtClean="0">
                <a:solidFill>
                  <a:schemeClr val="bg1"/>
                </a:solidFill>
              </a:rPr>
              <a:t>I. Seeker 				Believer</a:t>
            </a:r>
          </a:p>
          <a:p>
            <a:endParaRPr lang="en-US" sz="3200" dirty="0" smtClean="0">
              <a:solidFill>
                <a:srgbClr val="FFFF00"/>
              </a:solidFill>
            </a:endParaRPr>
          </a:p>
          <a:p>
            <a:r>
              <a:rPr lang="en-US" sz="3200" dirty="0" smtClean="0">
                <a:solidFill>
                  <a:schemeClr val="bg1"/>
                </a:solidFill>
              </a:rPr>
              <a:t>II. Believer 				Committed Member </a:t>
            </a:r>
          </a:p>
          <a:p>
            <a:endParaRPr lang="en-US" sz="3200" dirty="0" smtClean="0">
              <a:solidFill>
                <a:srgbClr val="FFFF00"/>
              </a:solidFill>
            </a:endParaRPr>
          </a:p>
          <a:p>
            <a:r>
              <a:rPr lang="en-US" sz="3200" dirty="0" smtClean="0">
                <a:solidFill>
                  <a:schemeClr val="bg1"/>
                </a:solidFill>
              </a:rPr>
              <a:t>III. Member			Mature Believer</a:t>
            </a:r>
          </a:p>
          <a:p>
            <a:endParaRPr lang="en-US" sz="3200" dirty="0" smtClean="0">
              <a:solidFill>
                <a:schemeClr val="bg1"/>
              </a:solidFill>
            </a:endParaRPr>
          </a:p>
          <a:p>
            <a:r>
              <a:rPr lang="en-US" sz="3200" dirty="0" smtClean="0">
                <a:solidFill>
                  <a:schemeClr val="bg1"/>
                </a:solidFill>
              </a:rPr>
              <a:t>IV. Mature				Spiritual Leader</a:t>
            </a:r>
          </a:p>
          <a:p>
            <a:endParaRPr lang="en-US" sz="3200" dirty="0" smtClean="0">
              <a:solidFill>
                <a:srgbClr val="FFFF00"/>
              </a:solidFill>
            </a:endParaRPr>
          </a:p>
          <a:p>
            <a:r>
              <a:rPr lang="en-US" sz="3200" dirty="0" smtClean="0">
                <a:solidFill>
                  <a:schemeClr val="bg1"/>
                </a:solidFill>
              </a:rPr>
              <a:t>V. Leader				</a:t>
            </a:r>
            <a:r>
              <a:rPr lang="en-US" sz="3200" dirty="0" smtClean="0">
                <a:solidFill>
                  <a:schemeClr val="bg1"/>
                </a:solidFill>
              </a:rPr>
              <a:t>Multiplying Disciple</a:t>
            </a:r>
            <a:endParaRPr lang="en-US" sz="3200" dirty="0" smtClean="0">
              <a:solidFill>
                <a:schemeClr val="bg1"/>
              </a:solidFill>
            </a:endParaRPr>
          </a:p>
          <a:p>
            <a:r>
              <a:rPr lang="en-US" sz="3200" dirty="0">
                <a:solidFill>
                  <a:srgbClr val="FFFF00"/>
                </a:solidFill>
              </a:rPr>
              <a:t>lead a small group; help teach in various contexts; mentor others; get involved in strategic </a:t>
            </a:r>
            <a:r>
              <a:rPr lang="en-US" sz="3200" dirty="0" smtClean="0">
                <a:solidFill>
                  <a:srgbClr val="FFFF00"/>
                </a:solidFill>
              </a:rPr>
              <a:t>planning.</a:t>
            </a:r>
          </a:p>
          <a:p>
            <a:endParaRPr lang="en-US" sz="3200" dirty="0" smtClean="0">
              <a:solidFill>
                <a:srgbClr val="FFFF00"/>
              </a:solidFill>
            </a:endParaRPr>
          </a:p>
        </p:txBody>
      </p:sp>
      <p:cxnSp>
        <p:nvCxnSpPr>
          <p:cNvPr id="3" name="Straight Arrow Connector 2"/>
          <p:cNvCxnSpPr/>
          <p:nvPr/>
        </p:nvCxnSpPr>
        <p:spPr>
          <a:xfrm>
            <a:off x="1635617" y="1275008"/>
            <a:ext cx="29363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940417" y="2268248"/>
            <a:ext cx="26315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137891" y="3257774"/>
            <a:ext cx="2434107"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940417" y="4234424"/>
            <a:ext cx="26315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88015" y="5185313"/>
            <a:ext cx="278398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454842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5" name="TextBox 4"/>
          <p:cNvSpPr txBox="1"/>
          <p:nvPr/>
        </p:nvSpPr>
        <p:spPr>
          <a:xfrm>
            <a:off x="4478507" y="0"/>
            <a:ext cx="4665491" cy="7971413"/>
          </a:xfrm>
          <a:prstGeom prst="rect">
            <a:avLst/>
          </a:prstGeom>
          <a:solidFill>
            <a:schemeClr val="bg2">
              <a:lumMod val="25000"/>
            </a:schemeClr>
          </a:solidFill>
        </p:spPr>
        <p:txBody>
          <a:bodyPr wrap="square" rtlCol="0">
            <a:spAutoFit/>
          </a:bodyPr>
          <a:lstStyle/>
          <a:p>
            <a:r>
              <a:rPr lang="en-US" sz="3200" dirty="0" smtClean="0">
                <a:solidFill>
                  <a:srgbClr val="FFFF00"/>
                </a:solidFill>
              </a:rPr>
              <a:t>Elders and other spiritual leaders will be…</a:t>
            </a:r>
          </a:p>
          <a:p>
            <a:pPr marL="457200" indent="-457200">
              <a:buFont typeface="Wingdings 2" panose="05020102010507070707" pitchFamily="18" charset="2"/>
              <a:buChar char=""/>
            </a:pPr>
            <a:r>
              <a:rPr lang="en-US" sz="3200" dirty="0" smtClean="0">
                <a:solidFill>
                  <a:srgbClr val="FFFF00"/>
                </a:solidFill>
              </a:rPr>
              <a:t>growing spiritually</a:t>
            </a:r>
          </a:p>
          <a:p>
            <a:pPr marL="457200" indent="-457200">
              <a:buFont typeface="Wingdings 2" panose="05020102010507070707" pitchFamily="18" charset="2"/>
              <a:buChar char=""/>
            </a:pPr>
            <a:r>
              <a:rPr lang="en-US" sz="3200" smtClean="0">
                <a:solidFill>
                  <a:srgbClr val="FFFF00"/>
                </a:solidFill>
              </a:rPr>
              <a:t>becoming equipped</a:t>
            </a:r>
            <a:endParaRPr lang="en-US" sz="3200" dirty="0" smtClean="0">
              <a:solidFill>
                <a:srgbClr val="FFFF00"/>
              </a:solidFill>
            </a:endParaRPr>
          </a:p>
          <a:p>
            <a:pPr marL="457200" indent="-457200">
              <a:buFont typeface="Wingdings 2" panose="05020102010507070707" pitchFamily="18" charset="2"/>
              <a:buChar char=""/>
            </a:pPr>
            <a:r>
              <a:rPr lang="en-US" sz="3200" dirty="0" smtClean="0">
                <a:solidFill>
                  <a:srgbClr val="FFFF00"/>
                </a:solidFill>
              </a:rPr>
              <a:t>leading small groups</a:t>
            </a:r>
          </a:p>
          <a:p>
            <a:pPr marL="457200" indent="-457200">
              <a:buFont typeface="Wingdings 2" panose="05020102010507070707" pitchFamily="18" charset="2"/>
              <a:buChar char=""/>
            </a:pPr>
            <a:r>
              <a:rPr lang="en-US" sz="3200" dirty="0" smtClean="0">
                <a:solidFill>
                  <a:srgbClr val="FFFF00"/>
                </a:solidFill>
              </a:rPr>
              <a:t>mentoring</a:t>
            </a:r>
          </a:p>
          <a:p>
            <a:pPr marL="457200" indent="-457200">
              <a:buFont typeface="Wingdings 2" panose="05020102010507070707" pitchFamily="18" charset="2"/>
              <a:buChar char=""/>
            </a:pPr>
            <a:r>
              <a:rPr lang="en-US" sz="3200" dirty="0" smtClean="0">
                <a:solidFill>
                  <a:srgbClr val="FFFF00"/>
                </a:solidFill>
              </a:rPr>
              <a:t>teaching </a:t>
            </a:r>
          </a:p>
          <a:p>
            <a:pPr marL="457200" indent="-457200">
              <a:buFont typeface="Wingdings 2" panose="05020102010507070707" pitchFamily="18" charset="2"/>
              <a:buChar char=""/>
            </a:pPr>
            <a:r>
              <a:rPr lang="en-US" sz="3200" dirty="0" smtClean="0">
                <a:solidFill>
                  <a:srgbClr val="FFFF00"/>
                </a:solidFill>
              </a:rPr>
              <a:t>leading ministry events</a:t>
            </a:r>
          </a:p>
          <a:p>
            <a:pPr marL="457200" indent="-457200">
              <a:buFont typeface="Wingdings 2" panose="05020102010507070707" pitchFamily="18" charset="2"/>
              <a:buChar char=""/>
            </a:pPr>
            <a:r>
              <a:rPr lang="en-US" sz="3200" dirty="0" smtClean="0">
                <a:solidFill>
                  <a:srgbClr val="FFFF00"/>
                </a:solidFill>
              </a:rPr>
              <a:t>leading ministry teams</a:t>
            </a:r>
          </a:p>
          <a:p>
            <a:endParaRPr lang="en-US" sz="3200" dirty="0" smtClean="0">
              <a:solidFill>
                <a:srgbClr val="FFFF00"/>
              </a:solidFill>
            </a:endParaRPr>
          </a:p>
          <a:p>
            <a:r>
              <a:rPr lang="en-US" sz="3200" dirty="0" smtClean="0">
                <a:solidFill>
                  <a:schemeClr val="bg1"/>
                </a:solidFill>
              </a:rPr>
              <a:t>Everyone else will be…</a:t>
            </a:r>
          </a:p>
          <a:p>
            <a:pPr marL="457200" indent="-457200">
              <a:buFont typeface="Wingdings 2" panose="05020102010507070707" pitchFamily="18" charset="2"/>
              <a:buChar char=""/>
            </a:pPr>
            <a:r>
              <a:rPr lang="en-US" sz="3200" dirty="0" smtClean="0">
                <a:solidFill>
                  <a:schemeClr val="bg1"/>
                </a:solidFill>
              </a:rPr>
              <a:t>growing spiritually</a:t>
            </a:r>
          </a:p>
          <a:p>
            <a:pPr marL="457200" indent="-457200">
              <a:buFont typeface="Wingdings 2" panose="05020102010507070707" pitchFamily="18" charset="2"/>
              <a:buChar char=""/>
            </a:pPr>
            <a:r>
              <a:rPr lang="en-US" sz="3200" dirty="0" smtClean="0">
                <a:solidFill>
                  <a:schemeClr val="bg1"/>
                </a:solidFill>
              </a:rPr>
              <a:t>becoming equipped</a:t>
            </a:r>
          </a:p>
          <a:p>
            <a:pPr marL="457200" indent="-457200">
              <a:buFont typeface="Wingdings 2" panose="05020102010507070707" pitchFamily="18" charset="2"/>
              <a:buChar char=""/>
            </a:pPr>
            <a:r>
              <a:rPr lang="en-US" sz="3200" dirty="0" smtClean="0">
                <a:solidFill>
                  <a:schemeClr val="bg1"/>
                </a:solidFill>
              </a:rPr>
              <a:t>helping in ministry</a:t>
            </a:r>
          </a:p>
          <a:p>
            <a:endParaRPr lang="en-US" sz="3200" dirty="0" smtClean="0">
              <a:solidFill>
                <a:srgbClr val="FFFF00"/>
              </a:solidFill>
            </a:endParaRPr>
          </a:p>
          <a:p>
            <a:endParaRPr lang="en-US" sz="3200" dirty="0" smtClean="0">
              <a:solidFill>
                <a:srgbClr val="FFFF00"/>
              </a:solidFill>
            </a:endParaRPr>
          </a:p>
        </p:txBody>
      </p:sp>
      <p:grpSp>
        <p:nvGrpSpPr>
          <p:cNvPr id="3" name="Group 2"/>
          <p:cNvGrpSpPr/>
          <p:nvPr/>
        </p:nvGrpSpPr>
        <p:grpSpPr>
          <a:xfrm>
            <a:off x="436629" y="234505"/>
            <a:ext cx="2800355" cy="6396471"/>
            <a:chOff x="251645" y="201554"/>
            <a:chExt cx="2800355" cy="6396471"/>
          </a:xfrm>
        </p:grpSpPr>
        <p:grpSp>
          <p:nvGrpSpPr>
            <p:cNvPr id="4" name="Group 3"/>
            <p:cNvGrpSpPr/>
            <p:nvPr/>
          </p:nvGrpSpPr>
          <p:grpSpPr>
            <a:xfrm>
              <a:off x="251645" y="201554"/>
              <a:ext cx="2800355" cy="6396471"/>
              <a:chOff x="572362" y="37235"/>
              <a:chExt cx="2800355" cy="6396471"/>
            </a:xfrm>
          </p:grpSpPr>
          <p:cxnSp>
            <p:nvCxnSpPr>
              <p:cNvPr id="7" name="Straight Connector 6"/>
              <p:cNvCxnSpPr>
                <a:stCxn id="8" idx="4"/>
              </p:cNvCxnSpPr>
              <p:nvPr/>
            </p:nvCxnSpPr>
            <p:spPr>
              <a:xfrm>
                <a:off x="1972542" y="811363"/>
                <a:ext cx="1" cy="4955594"/>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029566" y="37235"/>
                <a:ext cx="1885951" cy="774128"/>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Christ</a:t>
                </a:r>
                <a:endParaRPr lang="en-US" sz="3200" dirty="0"/>
              </a:p>
            </p:txBody>
          </p:sp>
          <p:sp>
            <p:nvSpPr>
              <p:cNvPr id="9" name="Rounded Rectangle 8"/>
              <p:cNvSpPr/>
              <p:nvPr/>
            </p:nvSpPr>
            <p:spPr>
              <a:xfrm>
                <a:off x="572364" y="2165649"/>
                <a:ext cx="2800353" cy="86244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Senior Pastor / Lead Elder</a:t>
                </a:r>
                <a:endParaRPr lang="en-US" sz="3200" dirty="0"/>
              </a:p>
            </p:txBody>
          </p:sp>
          <p:sp>
            <p:nvSpPr>
              <p:cNvPr id="10" name="Rounded Rectangle 9"/>
              <p:cNvSpPr/>
              <p:nvPr/>
            </p:nvSpPr>
            <p:spPr>
              <a:xfrm>
                <a:off x="572362" y="5766957"/>
                <a:ext cx="2800353" cy="66674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Other Believers</a:t>
                </a:r>
                <a:endParaRPr lang="en-US" sz="3200" dirty="0"/>
              </a:p>
            </p:txBody>
          </p:sp>
          <p:sp>
            <p:nvSpPr>
              <p:cNvPr id="11" name="Rounded Rectangle 10"/>
              <p:cNvSpPr/>
              <p:nvPr/>
            </p:nvSpPr>
            <p:spPr>
              <a:xfrm>
                <a:off x="572363" y="3264195"/>
                <a:ext cx="2800353" cy="69574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Pastor/Elders</a:t>
                </a:r>
              </a:p>
            </p:txBody>
          </p:sp>
          <p:sp>
            <p:nvSpPr>
              <p:cNvPr id="12" name="Rounded Rectangle 11"/>
              <p:cNvSpPr/>
              <p:nvPr/>
            </p:nvSpPr>
            <p:spPr>
              <a:xfrm>
                <a:off x="572363" y="4503647"/>
                <a:ext cx="2800352" cy="96202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Spiritual Leaders</a:t>
                </a:r>
                <a:endParaRPr lang="en-US" sz="3200" dirty="0"/>
              </a:p>
            </p:txBody>
          </p:sp>
        </p:grpSp>
        <p:sp>
          <p:nvSpPr>
            <p:cNvPr id="6" name="Rounded Rectangle 5"/>
            <p:cNvSpPr/>
            <p:nvPr/>
          </p:nvSpPr>
          <p:spPr>
            <a:xfrm>
              <a:off x="251647" y="1076798"/>
              <a:ext cx="2800353" cy="89373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Apostolic </a:t>
              </a:r>
            </a:p>
            <a:p>
              <a:pPr algn="ctr"/>
              <a:r>
                <a:rPr lang="en-US" sz="3200" dirty="0" smtClean="0"/>
                <a:t>Scripture</a:t>
              </a:r>
              <a:endParaRPr lang="en-US" sz="3200" dirty="0"/>
            </a:p>
          </p:txBody>
        </p:sp>
      </p:grpSp>
      <p:grpSp>
        <p:nvGrpSpPr>
          <p:cNvPr id="16" name="Group 15"/>
          <p:cNvGrpSpPr/>
          <p:nvPr/>
        </p:nvGrpSpPr>
        <p:grpSpPr>
          <a:xfrm>
            <a:off x="30048" y="4993800"/>
            <a:ext cx="1632328" cy="1338273"/>
            <a:chOff x="30048" y="4993800"/>
            <a:chExt cx="1632328" cy="1338273"/>
          </a:xfrm>
        </p:grpSpPr>
        <p:sp>
          <p:nvSpPr>
            <p:cNvPr id="13" name="Curved Up Arrow 12"/>
            <p:cNvSpPr/>
            <p:nvPr/>
          </p:nvSpPr>
          <p:spPr>
            <a:xfrm rot="5400000">
              <a:off x="-341148" y="5395643"/>
              <a:ext cx="1338273" cy="534588"/>
            </a:xfrm>
            <a:prstGeom prst="curved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Rectangle 13"/>
            <p:cNvSpPr/>
            <p:nvPr/>
          </p:nvSpPr>
          <p:spPr>
            <a:xfrm>
              <a:off x="30048" y="5567560"/>
              <a:ext cx="1632328" cy="4149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invest in</a:t>
              </a:r>
              <a:endParaRPr lang="en-US" sz="3200" dirty="0">
                <a:solidFill>
                  <a:srgbClr val="FF0000"/>
                </a:solidFill>
              </a:endParaRPr>
            </a:p>
          </p:txBody>
        </p:sp>
      </p:grpSp>
      <p:grpSp>
        <p:nvGrpSpPr>
          <p:cNvPr id="20" name="Group 19"/>
          <p:cNvGrpSpPr/>
          <p:nvPr/>
        </p:nvGrpSpPr>
        <p:grpSpPr>
          <a:xfrm>
            <a:off x="1976624" y="3747768"/>
            <a:ext cx="2285255" cy="1338273"/>
            <a:chOff x="1843149" y="5007896"/>
            <a:chExt cx="2285255" cy="1338273"/>
          </a:xfrm>
        </p:grpSpPr>
        <p:sp>
          <p:nvSpPr>
            <p:cNvPr id="2" name="Curved Up Arrow 1"/>
            <p:cNvSpPr/>
            <p:nvPr/>
          </p:nvSpPr>
          <p:spPr>
            <a:xfrm rot="16004719">
              <a:off x="2734479" y="5409739"/>
              <a:ext cx="1338273" cy="534588"/>
            </a:xfrm>
            <a:prstGeom prst="curved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ectangle 14"/>
            <p:cNvSpPr/>
            <p:nvPr/>
          </p:nvSpPr>
          <p:spPr>
            <a:xfrm>
              <a:off x="1843149" y="5508429"/>
              <a:ext cx="2285255" cy="4149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develop into</a:t>
              </a:r>
              <a:endParaRPr lang="en-US" sz="3200" dirty="0">
                <a:solidFill>
                  <a:srgbClr val="FF0000"/>
                </a:solidFill>
              </a:endParaRPr>
            </a:p>
          </p:txBody>
        </p:sp>
      </p:grpSp>
      <p:grpSp>
        <p:nvGrpSpPr>
          <p:cNvPr id="17" name="Group 16"/>
          <p:cNvGrpSpPr/>
          <p:nvPr/>
        </p:nvGrpSpPr>
        <p:grpSpPr>
          <a:xfrm>
            <a:off x="30048" y="3670553"/>
            <a:ext cx="1666947" cy="1338273"/>
            <a:chOff x="30048" y="4993800"/>
            <a:chExt cx="1666947" cy="1338273"/>
          </a:xfrm>
        </p:grpSpPr>
        <p:sp>
          <p:nvSpPr>
            <p:cNvPr id="18" name="Curved Up Arrow 17"/>
            <p:cNvSpPr/>
            <p:nvPr/>
          </p:nvSpPr>
          <p:spPr>
            <a:xfrm rot="5400000">
              <a:off x="-341148" y="5395643"/>
              <a:ext cx="1338273" cy="534588"/>
            </a:xfrm>
            <a:prstGeom prst="curved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p:cNvSpPr/>
            <p:nvPr/>
          </p:nvSpPr>
          <p:spPr>
            <a:xfrm>
              <a:off x="30048" y="5552533"/>
              <a:ext cx="1666947" cy="4149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invest in</a:t>
              </a:r>
              <a:endParaRPr lang="en-US" sz="3200" dirty="0">
                <a:solidFill>
                  <a:srgbClr val="FF0000"/>
                </a:solidFill>
              </a:endParaRPr>
            </a:p>
          </p:txBody>
        </p:sp>
      </p:grpSp>
      <p:grpSp>
        <p:nvGrpSpPr>
          <p:cNvPr id="21" name="Group 20"/>
          <p:cNvGrpSpPr/>
          <p:nvPr/>
        </p:nvGrpSpPr>
        <p:grpSpPr>
          <a:xfrm>
            <a:off x="1960925" y="5160296"/>
            <a:ext cx="2300954" cy="1338273"/>
            <a:chOff x="1808525" y="5007896"/>
            <a:chExt cx="2300954" cy="1338273"/>
          </a:xfrm>
        </p:grpSpPr>
        <p:sp>
          <p:nvSpPr>
            <p:cNvPr id="22" name="Curved Up Arrow 21"/>
            <p:cNvSpPr/>
            <p:nvPr/>
          </p:nvSpPr>
          <p:spPr>
            <a:xfrm rot="16004719">
              <a:off x="2734479" y="5409739"/>
              <a:ext cx="1338273" cy="534588"/>
            </a:xfrm>
            <a:prstGeom prst="curved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Rectangle 22"/>
            <p:cNvSpPr/>
            <p:nvPr/>
          </p:nvSpPr>
          <p:spPr>
            <a:xfrm>
              <a:off x="1808525" y="5433432"/>
              <a:ext cx="2300954" cy="4149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develop into</a:t>
              </a:r>
              <a:endParaRPr lang="en-US" sz="3200" dirty="0">
                <a:solidFill>
                  <a:srgbClr val="FF0000"/>
                </a:solidFill>
              </a:endParaRPr>
            </a:p>
          </p:txBody>
        </p:sp>
      </p:grpSp>
    </p:spTree>
    <p:extLst>
      <p:ext uri="{BB962C8B-B14F-4D97-AF65-F5344CB8AC3E}">
        <p14:creationId xmlns:p14="http://schemas.microsoft.com/office/powerpoint/2010/main" val="760034087"/>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1569660"/>
          </a:xfrm>
          <a:prstGeom prst="rect">
            <a:avLst/>
          </a:prstGeom>
          <a:noFill/>
        </p:spPr>
        <p:txBody>
          <a:bodyPr wrap="square" rtlCol="0">
            <a:spAutoFit/>
          </a:bodyPr>
          <a:lstStyle/>
          <a:p>
            <a:endParaRPr lang="en-US" sz="3200" dirty="0" smtClean="0">
              <a:solidFill>
                <a:schemeClr val="bg1"/>
              </a:solidFill>
            </a:endParaRPr>
          </a:p>
          <a:p>
            <a:r>
              <a:rPr lang="en-US" sz="3200" dirty="0">
                <a:solidFill>
                  <a:schemeClr val="bg1"/>
                </a:solidFill>
                <a:sym typeface="Wingdings 2" panose="05020102010507070707" pitchFamily="18" charset="2"/>
              </a:rPr>
              <a:t> </a:t>
            </a:r>
            <a:r>
              <a:rPr lang="en-US" sz="3200" dirty="0">
                <a:solidFill>
                  <a:schemeClr val="bg1"/>
                </a:solidFill>
              </a:rPr>
              <a:t>Members</a:t>
            </a:r>
          </a:p>
          <a:p>
            <a:r>
              <a:rPr lang="en-US" sz="3200" dirty="0">
                <a:solidFill>
                  <a:schemeClr val="bg1"/>
                </a:solidFill>
                <a:sym typeface="Wingdings 2" panose="05020102010507070707" pitchFamily="18" charset="2"/>
              </a:rPr>
              <a:t> </a:t>
            </a:r>
            <a:r>
              <a:rPr lang="en-US" sz="3200" dirty="0" smtClean="0">
                <a:solidFill>
                  <a:schemeClr val="bg1"/>
                </a:solidFill>
                <a:sym typeface="Wingdings 2" panose="05020102010507070707" pitchFamily="18" charset="2"/>
              </a:rPr>
              <a:t>Spirit-filled</a:t>
            </a:r>
            <a:endParaRPr lang="en-US" sz="3200" dirty="0">
              <a:solidFill>
                <a:schemeClr val="bg1"/>
              </a:solidFill>
              <a:sym typeface="Wingdings 2" panose="05020102010507070707" pitchFamily="18" charset="2"/>
            </a:endParaRPr>
          </a:p>
        </p:txBody>
      </p:sp>
      <p:sp>
        <p:nvSpPr>
          <p:cNvPr id="5" name="TextBox 4"/>
          <p:cNvSpPr txBox="1"/>
          <p:nvPr/>
        </p:nvSpPr>
        <p:spPr>
          <a:xfrm>
            <a:off x="3023286" y="0"/>
            <a:ext cx="6120714" cy="7294305"/>
          </a:xfrm>
          <a:prstGeom prst="rect">
            <a:avLst/>
          </a:prstGeom>
          <a:solidFill>
            <a:schemeClr val="bg2">
              <a:lumMod val="25000"/>
            </a:schemeClr>
          </a:solidFill>
        </p:spPr>
        <p:txBody>
          <a:bodyPr wrap="square" rtlCol="0">
            <a:spAutoFit/>
          </a:bodyPr>
          <a:lstStyle/>
          <a:p>
            <a:pPr algn="r"/>
            <a:endParaRPr lang="en-US" sz="3600" dirty="0" smtClean="0">
              <a:solidFill>
                <a:srgbClr val="FFFF00"/>
              </a:solidFill>
            </a:endParaRPr>
          </a:p>
          <a:p>
            <a:pPr algn="r"/>
            <a:r>
              <a:rPr lang="en-US" sz="3600" dirty="0" smtClean="0">
                <a:solidFill>
                  <a:srgbClr val="FFFF00"/>
                </a:solidFill>
              </a:rPr>
              <a:t>Acts </a:t>
            </a:r>
            <a:r>
              <a:rPr lang="en-US" sz="3600" dirty="0">
                <a:solidFill>
                  <a:srgbClr val="FFFF00"/>
                </a:solidFill>
              </a:rPr>
              <a:t>2.4 NET:  </a:t>
            </a:r>
            <a:endParaRPr lang="en-US" sz="3600" dirty="0" smtClean="0">
              <a:solidFill>
                <a:srgbClr val="FFFF00"/>
              </a:solidFill>
            </a:endParaRPr>
          </a:p>
          <a:p>
            <a:pPr algn="r"/>
            <a:r>
              <a:rPr lang="en-US" sz="3600" u="sng" dirty="0" smtClean="0">
                <a:solidFill>
                  <a:srgbClr val="FFFF00"/>
                </a:solidFill>
              </a:rPr>
              <a:t>All</a:t>
            </a:r>
            <a:r>
              <a:rPr lang="en-US" sz="3600" dirty="0" smtClean="0">
                <a:solidFill>
                  <a:srgbClr val="FFFF00"/>
                </a:solidFill>
              </a:rPr>
              <a:t> </a:t>
            </a:r>
            <a:r>
              <a:rPr lang="en-US" sz="3600" dirty="0">
                <a:solidFill>
                  <a:srgbClr val="FFFF00"/>
                </a:solidFill>
              </a:rPr>
              <a:t>of them were filled </a:t>
            </a:r>
            <a:endParaRPr lang="en-US" sz="3600" dirty="0" smtClean="0">
              <a:solidFill>
                <a:srgbClr val="FFFF00"/>
              </a:solidFill>
            </a:endParaRPr>
          </a:p>
          <a:p>
            <a:pPr algn="r"/>
            <a:r>
              <a:rPr lang="en-US" sz="3600" dirty="0" smtClean="0">
                <a:solidFill>
                  <a:srgbClr val="FFFF00"/>
                </a:solidFill>
              </a:rPr>
              <a:t>with </a:t>
            </a:r>
            <a:r>
              <a:rPr lang="en-US" sz="3600" dirty="0">
                <a:solidFill>
                  <a:srgbClr val="FFFF00"/>
                </a:solidFill>
              </a:rPr>
              <a:t>the Holy Spirit, </a:t>
            </a:r>
            <a:endParaRPr lang="en-US" sz="3600" dirty="0" smtClean="0">
              <a:solidFill>
                <a:srgbClr val="FFFF00"/>
              </a:solidFill>
            </a:endParaRPr>
          </a:p>
          <a:p>
            <a:pPr algn="r"/>
            <a:r>
              <a:rPr lang="en-US" sz="3600" dirty="0" smtClean="0">
                <a:solidFill>
                  <a:srgbClr val="FFFF00"/>
                </a:solidFill>
              </a:rPr>
              <a:t>and </a:t>
            </a:r>
            <a:r>
              <a:rPr lang="en-US" sz="3600" dirty="0">
                <a:solidFill>
                  <a:srgbClr val="FFFF00"/>
                </a:solidFill>
              </a:rPr>
              <a:t>they began to speak </a:t>
            </a:r>
            <a:endParaRPr lang="en-US" sz="3600" dirty="0" smtClean="0">
              <a:solidFill>
                <a:srgbClr val="FFFF00"/>
              </a:solidFill>
            </a:endParaRPr>
          </a:p>
          <a:p>
            <a:pPr algn="r"/>
            <a:r>
              <a:rPr lang="en-US" sz="3600" dirty="0" smtClean="0">
                <a:solidFill>
                  <a:srgbClr val="FFFF00"/>
                </a:solidFill>
              </a:rPr>
              <a:t>in </a:t>
            </a:r>
            <a:r>
              <a:rPr lang="en-US" sz="3600" dirty="0">
                <a:solidFill>
                  <a:srgbClr val="FFFF00"/>
                </a:solidFill>
              </a:rPr>
              <a:t>other languages </a:t>
            </a:r>
            <a:endParaRPr lang="en-US" sz="3600" dirty="0" smtClean="0">
              <a:solidFill>
                <a:srgbClr val="FFFF00"/>
              </a:solidFill>
            </a:endParaRPr>
          </a:p>
          <a:p>
            <a:pPr algn="r"/>
            <a:r>
              <a:rPr lang="en-US" sz="3600" dirty="0" smtClean="0">
                <a:solidFill>
                  <a:srgbClr val="FFFF00"/>
                </a:solidFill>
              </a:rPr>
              <a:t>as </a:t>
            </a:r>
            <a:r>
              <a:rPr lang="en-US" sz="3600" dirty="0">
                <a:solidFill>
                  <a:srgbClr val="FFFF00"/>
                </a:solidFill>
              </a:rPr>
              <a:t>the Spirit enabled them</a:t>
            </a:r>
            <a:r>
              <a:rPr lang="en-US" sz="3600" dirty="0" smtClean="0">
                <a:solidFill>
                  <a:srgbClr val="FFFF00"/>
                </a:solidFill>
              </a:rPr>
              <a:t>.</a:t>
            </a:r>
          </a:p>
          <a:p>
            <a:pPr algn="r"/>
            <a:endParaRPr lang="en-US" sz="3600" dirty="0">
              <a:solidFill>
                <a:srgbClr val="FFFF00"/>
              </a:solidFill>
            </a:endParaRPr>
          </a:p>
          <a:p>
            <a:pPr algn="r"/>
            <a:endParaRPr lang="en-US" sz="3600" dirty="0" smtClean="0">
              <a:solidFill>
                <a:srgbClr val="FFFF00"/>
              </a:solidFill>
            </a:endParaRPr>
          </a:p>
          <a:p>
            <a:pPr algn="r"/>
            <a:endParaRPr lang="en-US" sz="3600" dirty="0">
              <a:solidFill>
                <a:srgbClr val="FFFF00"/>
              </a:solidFill>
            </a:endParaRPr>
          </a:p>
          <a:p>
            <a:pPr algn="r"/>
            <a:endParaRPr lang="en-US" sz="3600" dirty="0" smtClean="0">
              <a:solidFill>
                <a:srgbClr val="FFFF00"/>
              </a:solidFill>
            </a:endParaRPr>
          </a:p>
          <a:p>
            <a:pPr algn="r"/>
            <a:endParaRPr lang="en-US" sz="3600" dirty="0">
              <a:solidFill>
                <a:srgbClr val="FFFF00"/>
              </a:solidFill>
            </a:endParaRPr>
          </a:p>
          <a:p>
            <a:pPr algn="r"/>
            <a:endParaRPr lang="en-US" sz="3600" dirty="0">
              <a:solidFill>
                <a:srgbClr val="FFFF00"/>
              </a:solidFill>
            </a:endParaRPr>
          </a:p>
        </p:txBody>
      </p:sp>
    </p:spTree>
    <p:extLst>
      <p:ext uri="{BB962C8B-B14F-4D97-AF65-F5344CB8AC3E}">
        <p14:creationId xmlns:p14="http://schemas.microsoft.com/office/powerpoint/2010/main" val="336440933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3046988"/>
          </a:xfrm>
          <a:prstGeom prst="rect">
            <a:avLst/>
          </a:prstGeom>
          <a:noFill/>
        </p:spPr>
        <p:txBody>
          <a:bodyPr wrap="square" rtlCol="0">
            <a:spAutoFit/>
          </a:bodyPr>
          <a:lstStyle/>
          <a:p>
            <a:endParaRPr lang="en-US" sz="3200" dirty="0" smtClean="0">
              <a:solidFill>
                <a:schemeClr val="bg1"/>
              </a:solidFill>
            </a:endParaRPr>
          </a:p>
          <a:p>
            <a:r>
              <a:rPr lang="en-US" sz="3200" dirty="0">
                <a:solidFill>
                  <a:schemeClr val="bg1"/>
                </a:solidFill>
                <a:sym typeface="Wingdings 2" panose="05020102010507070707" pitchFamily="18" charset="2"/>
              </a:rPr>
              <a:t> </a:t>
            </a:r>
            <a:r>
              <a:rPr lang="en-US" sz="3200" dirty="0">
                <a:solidFill>
                  <a:schemeClr val="bg1"/>
                </a:solidFill>
              </a:rPr>
              <a:t>Members</a:t>
            </a:r>
          </a:p>
          <a:p>
            <a:r>
              <a:rPr lang="en-US" sz="3200" dirty="0">
                <a:solidFill>
                  <a:schemeClr val="bg1"/>
                </a:solidFill>
                <a:sym typeface="Wingdings 2" panose="05020102010507070707" pitchFamily="18" charset="2"/>
              </a:rPr>
              <a:t> Spirit-filled</a:t>
            </a:r>
          </a:p>
          <a:p>
            <a:endParaRPr lang="en-US" sz="3200" dirty="0">
              <a:solidFill>
                <a:schemeClr val="bg1"/>
              </a:solidFill>
              <a:sym typeface="Wingdings 2" panose="05020102010507070707" pitchFamily="18" charset="2"/>
            </a:endParaRPr>
          </a:p>
          <a:p>
            <a:r>
              <a:rPr lang="en-US" sz="3200" dirty="0">
                <a:solidFill>
                  <a:schemeClr val="bg1"/>
                </a:solidFill>
                <a:sym typeface="Wingdings 2" panose="05020102010507070707" pitchFamily="18" charset="2"/>
              </a:rPr>
              <a:t> Prophesy</a:t>
            </a:r>
          </a:p>
          <a:p>
            <a:endParaRPr lang="en-US" sz="3200" dirty="0">
              <a:solidFill>
                <a:schemeClr val="bg1"/>
              </a:solidFill>
            </a:endParaRPr>
          </a:p>
        </p:txBody>
      </p:sp>
      <p:sp>
        <p:nvSpPr>
          <p:cNvPr id="5" name="TextBox 4"/>
          <p:cNvSpPr txBox="1"/>
          <p:nvPr/>
        </p:nvSpPr>
        <p:spPr>
          <a:xfrm>
            <a:off x="3023286" y="0"/>
            <a:ext cx="6120714" cy="6986528"/>
          </a:xfrm>
          <a:prstGeom prst="rect">
            <a:avLst/>
          </a:prstGeom>
          <a:solidFill>
            <a:schemeClr val="bg2">
              <a:lumMod val="25000"/>
            </a:schemeClr>
          </a:solidFill>
        </p:spPr>
        <p:txBody>
          <a:bodyPr wrap="square" rtlCol="0">
            <a:spAutoFit/>
          </a:bodyPr>
          <a:lstStyle/>
          <a:p>
            <a:pPr algn="r"/>
            <a:endParaRPr lang="en-US" sz="3200" dirty="0" smtClean="0">
              <a:solidFill>
                <a:srgbClr val="FFFF00"/>
              </a:solidFill>
            </a:endParaRPr>
          </a:p>
          <a:p>
            <a:pPr algn="r"/>
            <a:r>
              <a:rPr lang="en-US" sz="3200" dirty="0" smtClean="0">
                <a:solidFill>
                  <a:srgbClr val="FFFF00"/>
                </a:solidFill>
              </a:rPr>
              <a:t>Acts 2.16-18 NET:  “But this is what was spoken about through the prophet Joel:  ‘And in the last days it will be,’ God says, ‘that I will pour out my Spirit on all people, and your sons and </a:t>
            </a:r>
            <a:r>
              <a:rPr lang="en-US" sz="3200" u="sng" dirty="0" smtClean="0">
                <a:solidFill>
                  <a:srgbClr val="FFFF00"/>
                </a:solidFill>
              </a:rPr>
              <a:t>your daughters </a:t>
            </a:r>
            <a:r>
              <a:rPr lang="en-US" sz="3200" dirty="0" smtClean="0">
                <a:solidFill>
                  <a:srgbClr val="FFFF00"/>
                </a:solidFill>
              </a:rPr>
              <a:t>will prophesy, and your young men will see visions, and your old men will dream dreams.  Even on my servants, </a:t>
            </a:r>
            <a:r>
              <a:rPr lang="en-US" sz="3200" u="sng" dirty="0" smtClean="0">
                <a:solidFill>
                  <a:srgbClr val="FFFF00"/>
                </a:solidFill>
              </a:rPr>
              <a:t>both men and women</a:t>
            </a:r>
            <a:r>
              <a:rPr lang="en-US" sz="3200" dirty="0" smtClean="0">
                <a:solidFill>
                  <a:srgbClr val="FFFF00"/>
                </a:solidFill>
              </a:rPr>
              <a:t>, I will pour out my Spirit in those days, and they will prophesy.’”</a:t>
            </a:r>
          </a:p>
          <a:p>
            <a:pPr algn="r"/>
            <a:endParaRPr lang="en-US" sz="3200" dirty="0">
              <a:solidFill>
                <a:srgbClr val="FFFF00"/>
              </a:solidFill>
            </a:endParaRPr>
          </a:p>
        </p:txBody>
      </p:sp>
    </p:spTree>
    <p:extLst>
      <p:ext uri="{BB962C8B-B14F-4D97-AF65-F5344CB8AC3E}">
        <p14:creationId xmlns:p14="http://schemas.microsoft.com/office/powerpoint/2010/main" val="2042653117"/>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2554545"/>
          </a:xfrm>
          <a:prstGeom prst="rect">
            <a:avLst/>
          </a:prstGeom>
          <a:noFill/>
        </p:spPr>
        <p:txBody>
          <a:bodyPr wrap="square" rtlCol="0">
            <a:spAutoFit/>
          </a:bodyPr>
          <a:lstStyle/>
          <a:p>
            <a:endParaRPr lang="en-US" sz="3200" dirty="0" smtClean="0">
              <a:solidFill>
                <a:schemeClr val="bg1"/>
              </a:solidFill>
            </a:endParaRPr>
          </a:p>
          <a:p>
            <a:r>
              <a:rPr lang="en-US" sz="3200" dirty="0">
                <a:solidFill>
                  <a:schemeClr val="bg1"/>
                </a:solidFill>
                <a:sym typeface="Wingdings 2" panose="05020102010507070707" pitchFamily="18" charset="2"/>
              </a:rPr>
              <a:t> </a:t>
            </a:r>
            <a:r>
              <a:rPr lang="en-US" sz="3200" dirty="0">
                <a:solidFill>
                  <a:schemeClr val="bg1"/>
                </a:solidFill>
              </a:rPr>
              <a:t>Members</a:t>
            </a:r>
          </a:p>
          <a:p>
            <a:r>
              <a:rPr lang="en-US" sz="3200" dirty="0">
                <a:solidFill>
                  <a:schemeClr val="bg1"/>
                </a:solidFill>
                <a:sym typeface="Wingdings 2" panose="05020102010507070707" pitchFamily="18" charset="2"/>
              </a:rPr>
              <a:t> Spirit-filled</a:t>
            </a:r>
          </a:p>
          <a:p>
            <a:endParaRPr lang="en-US" sz="3200" dirty="0">
              <a:solidFill>
                <a:schemeClr val="bg1"/>
              </a:solidFill>
              <a:sym typeface="Wingdings 2" panose="05020102010507070707" pitchFamily="18" charset="2"/>
            </a:endParaRPr>
          </a:p>
          <a:p>
            <a:r>
              <a:rPr lang="en-US" sz="3200" dirty="0">
                <a:solidFill>
                  <a:schemeClr val="bg1"/>
                </a:solidFill>
                <a:sym typeface="Wingdings 2" panose="05020102010507070707" pitchFamily="18" charset="2"/>
              </a:rPr>
              <a:t> </a:t>
            </a:r>
            <a:r>
              <a:rPr lang="en-US" sz="3200" dirty="0" smtClean="0">
                <a:solidFill>
                  <a:schemeClr val="bg1"/>
                </a:solidFill>
                <a:sym typeface="Wingdings 2" panose="05020102010507070707" pitchFamily="18" charset="2"/>
              </a:rPr>
              <a:t>Prophesy</a:t>
            </a:r>
            <a:endParaRPr lang="en-US" sz="3200" dirty="0">
              <a:solidFill>
                <a:schemeClr val="bg1"/>
              </a:solidFill>
              <a:sym typeface="Wingdings 2" panose="05020102010507070707" pitchFamily="18" charset="2"/>
            </a:endParaRPr>
          </a:p>
        </p:txBody>
      </p:sp>
      <p:sp>
        <p:nvSpPr>
          <p:cNvPr id="5" name="TextBox 4"/>
          <p:cNvSpPr txBox="1"/>
          <p:nvPr/>
        </p:nvSpPr>
        <p:spPr>
          <a:xfrm>
            <a:off x="3023286" y="0"/>
            <a:ext cx="6120714" cy="7294305"/>
          </a:xfrm>
          <a:prstGeom prst="rect">
            <a:avLst/>
          </a:prstGeom>
          <a:solidFill>
            <a:schemeClr val="bg2">
              <a:lumMod val="25000"/>
            </a:schemeClr>
          </a:solidFill>
        </p:spPr>
        <p:txBody>
          <a:bodyPr wrap="square" rtlCol="0">
            <a:spAutoFit/>
          </a:bodyPr>
          <a:lstStyle/>
          <a:p>
            <a:pPr algn="r"/>
            <a:endParaRPr lang="en-US" sz="3600" dirty="0" smtClean="0">
              <a:solidFill>
                <a:srgbClr val="FFFF00"/>
              </a:solidFill>
            </a:endParaRPr>
          </a:p>
          <a:p>
            <a:pPr algn="r"/>
            <a:r>
              <a:rPr lang="en-US" sz="3600" dirty="0" smtClean="0">
                <a:solidFill>
                  <a:srgbClr val="FFFF00"/>
                </a:solidFill>
              </a:rPr>
              <a:t>Acts 21.8-9 NET:  </a:t>
            </a:r>
          </a:p>
          <a:p>
            <a:pPr algn="r"/>
            <a:r>
              <a:rPr lang="en-US" sz="3600" dirty="0" smtClean="0">
                <a:solidFill>
                  <a:srgbClr val="FFFF00"/>
                </a:solidFill>
              </a:rPr>
              <a:t>On the next day we left and came to Caesarea, and entered the house of Philip the evangelist, who was one of the seven, and stayed with him.  </a:t>
            </a:r>
          </a:p>
          <a:p>
            <a:pPr algn="r"/>
            <a:r>
              <a:rPr lang="en-US" sz="3600" dirty="0" smtClean="0">
                <a:solidFill>
                  <a:srgbClr val="FFFF00"/>
                </a:solidFill>
              </a:rPr>
              <a:t>(He had four unmarried daughters who prophesied.)</a:t>
            </a:r>
          </a:p>
          <a:p>
            <a:pPr algn="r"/>
            <a:endParaRPr lang="en-US" sz="3600" dirty="0">
              <a:solidFill>
                <a:srgbClr val="FFFF00"/>
              </a:solidFill>
            </a:endParaRPr>
          </a:p>
          <a:p>
            <a:pPr algn="r"/>
            <a:endParaRPr lang="en-US" sz="3600" dirty="0" smtClean="0">
              <a:solidFill>
                <a:srgbClr val="FFFF00"/>
              </a:solidFill>
            </a:endParaRPr>
          </a:p>
          <a:p>
            <a:pPr algn="r"/>
            <a:endParaRPr lang="en-US" sz="3600" dirty="0">
              <a:solidFill>
                <a:srgbClr val="FFFF00"/>
              </a:solidFill>
            </a:endParaRPr>
          </a:p>
          <a:p>
            <a:pPr algn="r"/>
            <a:r>
              <a:rPr lang="en-US" sz="3600" dirty="0" smtClean="0">
                <a:solidFill>
                  <a:srgbClr val="FFFF00"/>
                </a:solidFill>
              </a:rPr>
              <a:t> </a:t>
            </a:r>
            <a:endParaRPr lang="en-US" sz="3600" dirty="0">
              <a:solidFill>
                <a:srgbClr val="FFFF00"/>
              </a:solidFill>
            </a:endParaRPr>
          </a:p>
        </p:txBody>
      </p:sp>
    </p:spTree>
    <p:extLst>
      <p:ext uri="{BB962C8B-B14F-4D97-AF65-F5344CB8AC3E}">
        <p14:creationId xmlns:p14="http://schemas.microsoft.com/office/powerpoint/2010/main" val="71054945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3046988"/>
          </a:xfrm>
          <a:prstGeom prst="rect">
            <a:avLst/>
          </a:prstGeom>
          <a:noFill/>
        </p:spPr>
        <p:txBody>
          <a:bodyPr wrap="square" rtlCol="0">
            <a:spAutoFit/>
          </a:bodyPr>
          <a:lstStyle/>
          <a:p>
            <a:endParaRPr lang="en-US" sz="3200" dirty="0" smtClean="0">
              <a:solidFill>
                <a:schemeClr val="bg1"/>
              </a:solidFill>
            </a:endParaRPr>
          </a:p>
          <a:p>
            <a:r>
              <a:rPr lang="en-US" sz="3200" dirty="0">
                <a:solidFill>
                  <a:schemeClr val="bg1"/>
                </a:solidFill>
                <a:sym typeface="Wingdings 2" panose="05020102010507070707" pitchFamily="18" charset="2"/>
              </a:rPr>
              <a:t> </a:t>
            </a:r>
            <a:r>
              <a:rPr lang="en-US" sz="3200" dirty="0">
                <a:solidFill>
                  <a:schemeClr val="bg1"/>
                </a:solidFill>
              </a:rPr>
              <a:t>Members</a:t>
            </a:r>
          </a:p>
          <a:p>
            <a:r>
              <a:rPr lang="en-US" sz="3200" dirty="0">
                <a:solidFill>
                  <a:schemeClr val="bg1"/>
                </a:solidFill>
                <a:sym typeface="Wingdings 2" panose="05020102010507070707" pitchFamily="18" charset="2"/>
              </a:rPr>
              <a:t> Spirit-filled</a:t>
            </a:r>
          </a:p>
          <a:p>
            <a:endParaRPr lang="en-US" sz="3200" dirty="0">
              <a:solidFill>
                <a:schemeClr val="bg1"/>
              </a:solidFill>
              <a:sym typeface="Wingdings 2" panose="05020102010507070707" pitchFamily="18" charset="2"/>
            </a:endParaRPr>
          </a:p>
          <a:p>
            <a:r>
              <a:rPr lang="en-US" sz="3200" dirty="0">
                <a:solidFill>
                  <a:schemeClr val="bg1"/>
                </a:solidFill>
                <a:sym typeface="Wingdings 2" panose="05020102010507070707" pitchFamily="18" charset="2"/>
              </a:rPr>
              <a:t> Prophesy</a:t>
            </a:r>
          </a:p>
          <a:p>
            <a:r>
              <a:rPr lang="en-US" sz="3200" dirty="0">
                <a:solidFill>
                  <a:schemeClr val="bg1"/>
                </a:solidFill>
                <a:sym typeface="Wingdings 2" panose="05020102010507070707" pitchFamily="18" charset="2"/>
              </a:rPr>
              <a:t> Care / </a:t>
            </a:r>
            <a:r>
              <a:rPr lang="en-US" sz="3200" dirty="0" smtClean="0">
                <a:solidFill>
                  <a:schemeClr val="bg1"/>
                </a:solidFill>
                <a:sym typeface="Wingdings 2" panose="05020102010507070707" pitchFamily="18" charset="2"/>
              </a:rPr>
              <a:t>Service</a:t>
            </a:r>
            <a:endParaRPr lang="en-US" sz="3200" dirty="0">
              <a:solidFill>
                <a:schemeClr val="bg1"/>
              </a:solidFill>
              <a:sym typeface="Wingdings 2" panose="05020102010507070707" pitchFamily="18" charset="2"/>
            </a:endParaRPr>
          </a:p>
        </p:txBody>
      </p:sp>
      <p:sp>
        <p:nvSpPr>
          <p:cNvPr id="5" name="TextBox 4"/>
          <p:cNvSpPr txBox="1"/>
          <p:nvPr/>
        </p:nvSpPr>
        <p:spPr>
          <a:xfrm>
            <a:off x="3023286" y="0"/>
            <a:ext cx="6120714" cy="7294305"/>
          </a:xfrm>
          <a:prstGeom prst="rect">
            <a:avLst/>
          </a:prstGeom>
          <a:solidFill>
            <a:schemeClr val="bg2">
              <a:lumMod val="25000"/>
            </a:schemeClr>
          </a:solidFill>
        </p:spPr>
        <p:txBody>
          <a:bodyPr wrap="square" rtlCol="0">
            <a:spAutoFit/>
          </a:bodyPr>
          <a:lstStyle/>
          <a:p>
            <a:pPr algn="r"/>
            <a:endParaRPr lang="en-US" sz="3600" dirty="0" smtClean="0">
              <a:solidFill>
                <a:srgbClr val="FFFF00"/>
              </a:solidFill>
            </a:endParaRPr>
          </a:p>
          <a:p>
            <a:pPr algn="r"/>
            <a:r>
              <a:rPr lang="en-US" sz="3600" dirty="0" smtClean="0">
                <a:solidFill>
                  <a:srgbClr val="FFFF00"/>
                </a:solidFill>
              </a:rPr>
              <a:t>Acts 9.36 NET:  </a:t>
            </a:r>
          </a:p>
          <a:p>
            <a:pPr algn="r"/>
            <a:r>
              <a:rPr lang="en-US" sz="3600" dirty="0" smtClean="0">
                <a:solidFill>
                  <a:srgbClr val="FFFF00"/>
                </a:solidFill>
              </a:rPr>
              <a:t>Now in Joppa there was a disciple named Tabitha (which in translation means Dorcas). She was continually doing good deeds and acts of charity. </a:t>
            </a:r>
            <a:endParaRPr lang="en-US" sz="3600" dirty="0">
              <a:solidFill>
                <a:srgbClr val="FFFF00"/>
              </a:solidFill>
            </a:endParaRPr>
          </a:p>
          <a:p>
            <a:pPr algn="r"/>
            <a:endParaRPr lang="en-US" sz="3600" dirty="0" smtClean="0">
              <a:solidFill>
                <a:srgbClr val="FFFF00"/>
              </a:solidFill>
            </a:endParaRPr>
          </a:p>
          <a:p>
            <a:pPr algn="r"/>
            <a:endParaRPr lang="en-US" sz="3600" dirty="0" smtClean="0">
              <a:solidFill>
                <a:srgbClr val="FFFF00"/>
              </a:solidFill>
            </a:endParaRPr>
          </a:p>
          <a:p>
            <a:pPr algn="r"/>
            <a:endParaRPr lang="en-US" sz="3600" dirty="0">
              <a:solidFill>
                <a:srgbClr val="FFFF00"/>
              </a:solidFill>
            </a:endParaRPr>
          </a:p>
          <a:p>
            <a:pPr algn="r"/>
            <a:endParaRPr lang="en-US" sz="3600" dirty="0" smtClean="0">
              <a:solidFill>
                <a:srgbClr val="FFFF00"/>
              </a:solidFill>
            </a:endParaRPr>
          </a:p>
          <a:p>
            <a:pPr algn="r"/>
            <a:endParaRPr lang="en-US" sz="3600" dirty="0">
              <a:solidFill>
                <a:srgbClr val="FFFF00"/>
              </a:solidFill>
            </a:endParaRPr>
          </a:p>
          <a:p>
            <a:pPr algn="r"/>
            <a:r>
              <a:rPr lang="en-US" sz="3600" dirty="0" smtClean="0">
                <a:solidFill>
                  <a:srgbClr val="FFFF00"/>
                </a:solidFill>
              </a:rPr>
              <a:t> </a:t>
            </a:r>
            <a:endParaRPr lang="en-US" sz="3600" dirty="0">
              <a:solidFill>
                <a:srgbClr val="FFFF00"/>
              </a:solidFill>
            </a:endParaRPr>
          </a:p>
        </p:txBody>
      </p:sp>
    </p:spTree>
    <p:extLst>
      <p:ext uri="{BB962C8B-B14F-4D97-AF65-F5344CB8AC3E}">
        <p14:creationId xmlns:p14="http://schemas.microsoft.com/office/powerpoint/2010/main" val="20274083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4031873"/>
          </a:xfrm>
          <a:prstGeom prst="rect">
            <a:avLst/>
          </a:prstGeom>
          <a:noFill/>
        </p:spPr>
        <p:txBody>
          <a:bodyPr wrap="square" rtlCol="0">
            <a:spAutoFit/>
          </a:bodyPr>
          <a:lstStyle/>
          <a:p>
            <a:endParaRPr lang="en-US" sz="3200" dirty="0" smtClean="0">
              <a:solidFill>
                <a:schemeClr val="bg1"/>
              </a:solidFill>
              <a:sym typeface="Wingdings 2" panose="05020102010507070707" pitchFamily="18" charset="2"/>
            </a:endParaRPr>
          </a:p>
          <a:p>
            <a:r>
              <a:rPr lang="en-US" sz="3200" dirty="0" smtClean="0">
                <a:solidFill>
                  <a:schemeClr val="bg1"/>
                </a:solidFill>
                <a:sym typeface="Wingdings 2" panose="05020102010507070707" pitchFamily="18" charset="2"/>
              </a:rPr>
              <a:t> </a:t>
            </a:r>
            <a:r>
              <a:rPr lang="en-US" sz="3200" dirty="0">
                <a:solidFill>
                  <a:schemeClr val="bg1"/>
                </a:solidFill>
              </a:rPr>
              <a:t>Members</a:t>
            </a:r>
          </a:p>
          <a:p>
            <a:r>
              <a:rPr lang="en-US" sz="3200" dirty="0">
                <a:solidFill>
                  <a:schemeClr val="bg1"/>
                </a:solidFill>
                <a:sym typeface="Wingdings 2" panose="05020102010507070707" pitchFamily="18" charset="2"/>
              </a:rPr>
              <a:t> Spirit-filled</a:t>
            </a:r>
          </a:p>
          <a:p>
            <a:endParaRPr lang="en-US" sz="3200" dirty="0">
              <a:solidFill>
                <a:schemeClr val="bg1"/>
              </a:solidFill>
              <a:sym typeface="Wingdings 2" panose="05020102010507070707" pitchFamily="18" charset="2"/>
            </a:endParaRPr>
          </a:p>
          <a:p>
            <a:r>
              <a:rPr lang="en-US" sz="3200" dirty="0">
                <a:solidFill>
                  <a:schemeClr val="bg1"/>
                </a:solidFill>
                <a:sym typeface="Wingdings 2" panose="05020102010507070707" pitchFamily="18" charset="2"/>
              </a:rPr>
              <a:t> Prophesy</a:t>
            </a:r>
          </a:p>
          <a:p>
            <a:r>
              <a:rPr lang="en-US" sz="3200" dirty="0">
                <a:solidFill>
                  <a:schemeClr val="bg1"/>
                </a:solidFill>
                <a:sym typeface="Wingdings 2" panose="05020102010507070707" pitchFamily="18" charset="2"/>
              </a:rPr>
              <a:t> Care / Service</a:t>
            </a:r>
          </a:p>
          <a:p>
            <a:r>
              <a:rPr lang="en-US" sz="3200" dirty="0">
                <a:solidFill>
                  <a:schemeClr val="bg1"/>
                </a:solidFill>
                <a:sym typeface="Wingdings 2" panose="05020102010507070707" pitchFamily="18" charset="2"/>
              </a:rPr>
              <a:t> Hospitality</a:t>
            </a:r>
          </a:p>
          <a:p>
            <a:r>
              <a:rPr lang="en-US" sz="3200" dirty="0">
                <a:solidFill>
                  <a:schemeClr val="bg1"/>
                </a:solidFill>
                <a:sym typeface="Wingdings 2" panose="05020102010507070707" pitchFamily="18" charset="2"/>
              </a:rPr>
              <a:t> Church Host</a:t>
            </a:r>
            <a:r>
              <a:rPr lang="en-US" sz="3200" dirty="0" smtClean="0">
                <a:solidFill>
                  <a:schemeClr val="bg1"/>
                </a:solidFill>
                <a:sym typeface="Wingdings 2" panose="05020102010507070707" pitchFamily="18" charset="2"/>
              </a:rPr>
              <a:t>.</a:t>
            </a:r>
            <a:endParaRPr lang="en-US" sz="3200" dirty="0">
              <a:solidFill>
                <a:schemeClr val="bg1"/>
              </a:solidFill>
              <a:sym typeface="Wingdings 2" panose="05020102010507070707" pitchFamily="18" charset="2"/>
            </a:endParaRPr>
          </a:p>
        </p:txBody>
      </p:sp>
      <p:sp>
        <p:nvSpPr>
          <p:cNvPr id="5" name="TextBox 4"/>
          <p:cNvSpPr txBox="1"/>
          <p:nvPr/>
        </p:nvSpPr>
        <p:spPr>
          <a:xfrm>
            <a:off x="2866768" y="0"/>
            <a:ext cx="6277232" cy="7017306"/>
          </a:xfrm>
          <a:prstGeom prst="rect">
            <a:avLst/>
          </a:prstGeom>
          <a:solidFill>
            <a:schemeClr val="bg2">
              <a:lumMod val="25000"/>
            </a:schemeClr>
          </a:solidFill>
        </p:spPr>
        <p:txBody>
          <a:bodyPr wrap="square" rtlCol="0">
            <a:spAutoFit/>
          </a:bodyPr>
          <a:lstStyle/>
          <a:p>
            <a:pPr algn="r"/>
            <a:r>
              <a:rPr lang="en-US" sz="3000" dirty="0" smtClean="0">
                <a:solidFill>
                  <a:srgbClr val="FFFF00"/>
                </a:solidFill>
              </a:rPr>
              <a:t>Acts 16.13-15 NET:  On the Sabbath day we went outside the city gate to the side of the river, where we thought there would be a place of prayer, and we sat down and began to speak to the women who had assembled there.  A woman named Lydia, a dealer in purple cloth from the city of Thyatira, a God-fearing woman, listened to us. The Lord opened her heart to respond to what Paul was saying.  After she and her household were baptized, she urged us, “If you consider me to be a believer in the Lord, come and stay in my house.” And she persuaded us. </a:t>
            </a:r>
            <a:endParaRPr lang="en-US" sz="3000" dirty="0">
              <a:solidFill>
                <a:srgbClr val="FFFF00"/>
              </a:solidFill>
            </a:endParaRPr>
          </a:p>
        </p:txBody>
      </p:sp>
    </p:spTree>
    <p:extLst>
      <p:ext uri="{BB962C8B-B14F-4D97-AF65-F5344CB8AC3E}">
        <p14:creationId xmlns:p14="http://schemas.microsoft.com/office/powerpoint/2010/main" val="289595017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5016758"/>
          </a:xfrm>
          <a:prstGeom prst="rect">
            <a:avLst/>
          </a:prstGeom>
          <a:noFill/>
        </p:spPr>
        <p:txBody>
          <a:bodyPr wrap="square" rtlCol="0">
            <a:spAutoFit/>
          </a:bodyPr>
          <a:lstStyle/>
          <a:p>
            <a:endParaRPr lang="en-US" sz="3200" dirty="0" smtClean="0">
              <a:solidFill>
                <a:schemeClr val="bg1"/>
              </a:solidFill>
            </a:endParaRPr>
          </a:p>
          <a:p>
            <a:r>
              <a:rPr lang="en-US" sz="3200" dirty="0">
                <a:solidFill>
                  <a:schemeClr val="bg1"/>
                </a:solidFill>
                <a:sym typeface="Wingdings 2" panose="05020102010507070707" pitchFamily="18" charset="2"/>
              </a:rPr>
              <a:t> </a:t>
            </a:r>
            <a:r>
              <a:rPr lang="en-US" sz="3200" dirty="0">
                <a:solidFill>
                  <a:schemeClr val="bg1"/>
                </a:solidFill>
              </a:rPr>
              <a:t>Members</a:t>
            </a:r>
          </a:p>
          <a:p>
            <a:r>
              <a:rPr lang="en-US" sz="3200" dirty="0">
                <a:solidFill>
                  <a:schemeClr val="bg1"/>
                </a:solidFill>
                <a:sym typeface="Wingdings 2" panose="05020102010507070707" pitchFamily="18" charset="2"/>
              </a:rPr>
              <a:t> Spirit-filled</a:t>
            </a:r>
          </a:p>
          <a:p>
            <a:endParaRPr lang="en-US" sz="3200" dirty="0">
              <a:solidFill>
                <a:schemeClr val="bg1"/>
              </a:solidFill>
              <a:sym typeface="Wingdings 2" panose="05020102010507070707" pitchFamily="18" charset="2"/>
            </a:endParaRPr>
          </a:p>
          <a:p>
            <a:r>
              <a:rPr lang="en-US" sz="3200" dirty="0">
                <a:solidFill>
                  <a:schemeClr val="bg1"/>
                </a:solidFill>
                <a:sym typeface="Wingdings 2" panose="05020102010507070707" pitchFamily="18" charset="2"/>
              </a:rPr>
              <a:t> Prophesy</a:t>
            </a:r>
          </a:p>
          <a:p>
            <a:r>
              <a:rPr lang="en-US" sz="3200" dirty="0">
                <a:solidFill>
                  <a:schemeClr val="bg1"/>
                </a:solidFill>
                <a:sym typeface="Wingdings 2" panose="05020102010507070707" pitchFamily="18" charset="2"/>
              </a:rPr>
              <a:t> Care / Service</a:t>
            </a:r>
          </a:p>
          <a:p>
            <a:r>
              <a:rPr lang="en-US" sz="3200" dirty="0">
                <a:solidFill>
                  <a:schemeClr val="bg1"/>
                </a:solidFill>
                <a:sym typeface="Wingdings 2" panose="05020102010507070707" pitchFamily="18" charset="2"/>
              </a:rPr>
              <a:t> Hospitality</a:t>
            </a:r>
          </a:p>
          <a:p>
            <a:r>
              <a:rPr lang="en-US" sz="3200" dirty="0">
                <a:solidFill>
                  <a:schemeClr val="bg1"/>
                </a:solidFill>
                <a:sym typeface="Wingdings 2" panose="05020102010507070707" pitchFamily="18" charset="2"/>
              </a:rPr>
              <a:t> Church Host.</a:t>
            </a:r>
          </a:p>
          <a:p>
            <a:r>
              <a:rPr lang="en-US" sz="3200" dirty="0">
                <a:solidFill>
                  <a:schemeClr val="bg1"/>
                </a:solidFill>
                <a:sym typeface="Wingdings 2" panose="05020102010507070707" pitchFamily="18" charset="2"/>
              </a:rPr>
              <a:t> Mentoring</a:t>
            </a:r>
          </a:p>
          <a:p>
            <a:r>
              <a:rPr lang="en-US" sz="3200" dirty="0">
                <a:solidFill>
                  <a:schemeClr val="bg1"/>
                </a:solidFill>
                <a:sym typeface="Wingdings 2" panose="05020102010507070707" pitchFamily="18" charset="2"/>
              </a:rPr>
              <a:t> </a:t>
            </a:r>
            <a:r>
              <a:rPr lang="en-US" sz="3200" dirty="0" smtClean="0">
                <a:solidFill>
                  <a:schemeClr val="bg1"/>
                </a:solidFill>
                <a:sym typeface="Wingdings 2" panose="05020102010507070707" pitchFamily="18" charset="2"/>
              </a:rPr>
              <a:t>Teaching</a:t>
            </a:r>
            <a:endParaRPr lang="en-US" sz="3200" dirty="0">
              <a:solidFill>
                <a:schemeClr val="bg1"/>
              </a:solidFill>
              <a:sym typeface="Wingdings 2" panose="05020102010507070707" pitchFamily="18" charset="2"/>
            </a:endParaRPr>
          </a:p>
        </p:txBody>
      </p:sp>
      <p:sp>
        <p:nvSpPr>
          <p:cNvPr id="5" name="TextBox 4"/>
          <p:cNvSpPr txBox="1"/>
          <p:nvPr/>
        </p:nvSpPr>
        <p:spPr>
          <a:xfrm>
            <a:off x="3023286" y="0"/>
            <a:ext cx="6120714" cy="7294305"/>
          </a:xfrm>
          <a:prstGeom prst="rect">
            <a:avLst/>
          </a:prstGeom>
          <a:solidFill>
            <a:schemeClr val="bg2">
              <a:lumMod val="25000"/>
            </a:schemeClr>
          </a:solidFill>
        </p:spPr>
        <p:txBody>
          <a:bodyPr wrap="square" rtlCol="0">
            <a:spAutoFit/>
          </a:bodyPr>
          <a:lstStyle/>
          <a:p>
            <a:pPr algn="r"/>
            <a:endParaRPr lang="en-US" sz="3600" dirty="0" smtClean="0">
              <a:solidFill>
                <a:srgbClr val="FFFF00"/>
              </a:solidFill>
            </a:endParaRPr>
          </a:p>
          <a:p>
            <a:pPr algn="r"/>
            <a:r>
              <a:rPr lang="en-US" sz="3600" dirty="0" smtClean="0">
                <a:solidFill>
                  <a:srgbClr val="FFFF00"/>
                </a:solidFill>
              </a:rPr>
              <a:t>Acts 18.26 NET:  </a:t>
            </a:r>
          </a:p>
          <a:p>
            <a:pPr algn="r"/>
            <a:r>
              <a:rPr lang="en-US" sz="3600" dirty="0" smtClean="0">
                <a:solidFill>
                  <a:srgbClr val="FFFF00"/>
                </a:solidFill>
              </a:rPr>
              <a:t>He began to speak out fearlessly in the synagogue, </a:t>
            </a:r>
          </a:p>
          <a:p>
            <a:pPr algn="r"/>
            <a:r>
              <a:rPr lang="en-US" sz="3600" dirty="0" smtClean="0">
                <a:solidFill>
                  <a:srgbClr val="FFFF00"/>
                </a:solidFill>
              </a:rPr>
              <a:t>but when Priscilla and Aquila heard him, they took him aside and explained the way of God to him more accurately. </a:t>
            </a:r>
          </a:p>
          <a:p>
            <a:pPr algn="r"/>
            <a:endParaRPr lang="en-US" sz="3600" dirty="0" smtClean="0">
              <a:solidFill>
                <a:srgbClr val="FFFF00"/>
              </a:solidFill>
            </a:endParaRPr>
          </a:p>
          <a:p>
            <a:pPr algn="r"/>
            <a:endParaRPr lang="en-US" sz="3600" dirty="0" smtClean="0">
              <a:solidFill>
                <a:srgbClr val="FFFF00"/>
              </a:solidFill>
            </a:endParaRPr>
          </a:p>
          <a:p>
            <a:pPr algn="r"/>
            <a:endParaRPr lang="en-US" sz="3600" dirty="0" smtClean="0">
              <a:solidFill>
                <a:srgbClr val="FFFF00"/>
              </a:solidFill>
            </a:endParaRPr>
          </a:p>
          <a:p>
            <a:pPr algn="r"/>
            <a:endParaRPr lang="en-US" sz="3600" dirty="0">
              <a:solidFill>
                <a:srgbClr val="FFFF00"/>
              </a:solidFill>
            </a:endParaRPr>
          </a:p>
          <a:p>
            <a:pPr algn="r"/>
            <a:r>
              <a:rPr lang="en-US" sz="3600" dirty="0" smtClean="0">
                <a:solidFill>
                  <a:srgbClr val="FFFF00"/>
                </a:solidFill>
              </a:rPr>
              <a:t> </a:t>
            </a:r>
            <a:endParaRPr lang="en-US" sz="3600" dirty="0">
              <a:solidFill>
                <a:srgbClr val="FFFF00"/>
              </a:solidFill>
            </a:endParaRPr>
          </a:p>
        </p:txBody>
      </p:sp>
    </p:spTree>
    <p:extLst>
      <p:ext uri="{BB962C8B-B14F-4D97-AF65-F5344CB8AC3E}">
        <p14:creationId xmlns:p14="http://schemas.microsoft.com/office/powerpoint/2010/main" val="673948832"/>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0" y="0"/>
            <a:ext cx="2949146" cy="5016758"/>
          </a:xfrm>
          <a:prstGeom prst="rect">
            <a:avLst/>
          </a:prstGeom>
          <a:noFill/>
        </p:spPr>
        <p:txBody>
          <a:bodyPr wrap="square" rtlCol="0">
            <a:spAutoFit/>
          </a:bodyPr>
          <a:lstStyle/>
          <a:p>
            <a:endParaRPr lang="en-US" sz="3200" dirty="0" smtClean="0">
              <a:solidFill>
                <a:schemeClr val="bg1"/>
              </a:solidFill>
              <a:sym typeface="Wingdings 2" panose="05020102010507070707" pitchFamily="18" charset="2"/>
            </a:endParaRPr>
          </a:p>
          <a:p>
            <a:r>
              <a:rPr lang="en-US" sz="3200" dirty="0" smtClean="0">
                <a:solidFill>
                  <a:schemeClr val="bg1"/>
                </a:solidFill>
                <a:sym typeface="Wingdings 2" panose="05020102010507070707" pitchFamily="18" charset="2"/>
              </a:rPr>
              <a:t> </a:t>
            </a:r>
            <a:r>
              <a:rPr lang="en-US" sz="3200" dirty="0">
                <a:solidFill>
                  <a:schemeClr val="bg1"/>
                </a:solidFill>
              </a:rPr>
              <a:t>Members</a:t>
            </a:r>
          </a:p>
          <a:p>
            <a:r>
              <a:rPr lang="en-US" sz="3200" dirty="0">
                <a:solidFill>
                  <a:schemeClr val="bg1"/>
                </a:solidFill>
                <a:sym typeface="Wingdings 2" panose="05020102010507070707" pitchFamily="18" charset="2"/>
              </a:rPr>
              <a:t> Spirit-filled</a:t>
            </a:r>
          </a:p>
          <a:p>
            <a:endParaRPr lang="en-US" sz="3200" dirty="0">
              <a:solidFill>
                <a:schemeClr val="bg1"/>
              </a:solidFill>
              <a:sym typeface="Wingdings 2" panose="05020102010507070707" pitchFamily="18" charset="2"/>
            </a:endParaRPr>
          </a:p>
          <a:p>
            <a:r>
              <a:rPr lang="en-US" sz="3200" dirty="0">
                <a:solidFill>
                  <a:schemeClr val="bg1"/>
                </a:solidFill>
                <a:sym typeface="Wingdings 2" panose="05020102010507070707" pitchFamily="18" charset="2"/>
              </a:rPr>
              <a:t> Prophesy</a:t>
            </a:r>
          </a:p>
          <a:p>
            <a:r>
              <a:rPr lang="en-US" sz="3200" dirty="0">
                <a:solidFill>
                  <a:schemeClr val="bg1"/>
                </a:solidFill>
                <a:sym typeface="Wingdings 2" panose="05020102010507070707" pitchFamily="18" charset="2"/>
              </a:rPr>
              <a:t> Care / Service</a:t>
            </a:r>
          </a:p>
          <a:p>
            <a:r>
              <a:rPr lang="en-US" sz="3200" dirty="0">
                <a:solidFill>
                  <a:schemeClr val="bg1"/>
                </a:solidFill>
                <a:sym typeface="Wingdings 2" panose="05020102010507070707" pitchFamily="18" charset="2"/>
              </a:rPr>
              <a:t> Hospitality</a:t>
            </a:r>
          </a:p>
          <a:p>
            <a:r>
              <a:rPr lang="en-US" sz="3200" dirty="0">
                <a:solidFill>
                  <a:schemeClr val="bg1"/>
                </a:solidFill>
                <a:sym typeface="Wingdings 2" panose="05020102010507070707" pitchFamily="18" charset="2"/>
              </a:rPr>
              <a:t> Church Host.</a:t>
            </a:r>
          </a:p>
          <a:p>
            <a:r>
              <a:rPr lang="en-US" sz="3200" dirty="0">
                <a:solidFill>
                  <a:schemeClr val="bg1"/>
                </a:solidFill>
                <a:sym typeface="Wingdings 2" panose="05020102010507070707" pitchFamily="18" charset="2"/>
              </a:rPr>
              <a:t> Mentoring</a:t>
            </a:r>
          </a:p>
          <a:p>
            <a:r>
              <a:rPr lang="en-US" sz="3200" dirty="0">
                <a:solidFill>
                  <a:schemeClr val="bg1"/>
                </a:solidFill>
                <a:sym typeface="Wingdings 2" panose="05020102010507070707" pitchFamily="18" charset="2"/>
              </a:rPr>
              <a:t> </a:t>
            </a:r>
            <a:r>
              <a:rPr lang="en-US" sz="3200" dirty="0" smtClean="0">
                <a:solidFill>
                  <a:schemeClr val="bg1"/>
                </a:solidFill>
                <a:sym typeface="Wingdings 2" panose="05020102010507070707" pitchFamily="18" charset="2"/>
              </a:rPr>
              <a:t>Teaching</a:t>
            </a:r>
            <a:endParaRPr lang="en-US" sz="3200" dirty="0">
              <a:solidFill>
                <a:schemeClr val="bg1"/>
              </a:solidFill>
              <a:sym typeface="Wingdings 2" panose="05020102010507070707" pitchFamily="18" charset="2"/>
            </a:endParaRPr>
          </a:p>
        </p:txBody>
      </p:sp>
      <p:sp>
        <p:nvSpPr>
          <p:cNvPr id="5" name="TextBox 4"/>
          <p:cNvSpPr txBox="1"/>
          <p:nvPr/>
        </p:nvSpPr>
        <p:spPr>
          <a:xfrm>
            <a:off x="3023286" y="0"/>
            <a:ext cx="6120714" cy="7048083"/>
          </a:xfrm>
          <a:prstGeom prst="rect">
            <a:avLst/>
          </a:prstGeom>
          <a:solidFill>
            <a:schemeClr val="bg2">
              <a:lumMod val="25000"/>
            </a:schemeClr>
          </a:solidFill>
        </p:spPr>
        <p:txBody>
          <a:bodyPr wrap="square" rtlCol="0">
            <a:spAutoFit/>
          </a:bodyPr>
          <a:lstStyle/>
          <a:p>
            <a:pPr algn="r"/>
            <a:r>
              <a:rPr lang="en-US" sz="3200" dirty="0" smtClean="0">
                <a:solidFill>
                  <a:srgbClr val="FFFF00"/>
                </a:solidFill>
              </a:rPr>
              <a:t>Titus 2.3-5 NET:  </a:t>
            </a:r>
          </a:p>
          <a:p>
            <a:pPr algn="r"/>
            <a:r>
              <a:rPr lang="en-US" sz="3200" dirty="0" smtClean="0">
                <a:solidFill>
                  <a:srgbClr val="FFFF00"/>
                </a:solidFill>
              </a:rPr>
              <a:t>Older women likewise are to exhibit behavior fitting for those who are holy, not slandering, not slaves to excessive drinking, but </a:t>
            </a:r>
            <a:r>
              <a:rPr lang="en-US" sz="3200" u="sng" dirty="0" smtClean="0">
                <a:solidFill>
                  <a:srgbClr val="FFFF00"/>
                </a:solidFill>
              </a:rPr>
              <a:t>teaching</a:t>
            </a:r>
            <a:r>
              <a:rPr lang="en-US" sz="3200" dirty="0" smtClean="0">
                <a:solidFill>
                  <a:srgbClr val="FFFF00"/>
                </a:solidFill>
              </a:rPr>
              <a:t> what is good. In this way they will </a:t>
            </a:r>
            <a:r>
              <a:rPr lang="en-US" sz="3200" u="sng" dirty="0" smtClean="0">
                <a:solidFill>
                  <a:srgbClr val="FFFF00"/>
                </a:solidFill>
              </a:rPr>
              <a:t>train</a:t>
            </a:r>
            <a:r>
              <a:rPr lang="en-US" sz="3200" dirty="0" smtClean="0">
                <a:solidFill>
                  <a:srgbClr val="FFFF00"/>
                </a:solidFill>
              </a:rPr>
              <a:t> the younger women to love their husbands, to love their children, to be self-controlled, pure, fulfilling their duties at home, kind, being subject to their own husbands, so that the message of God may not be discredited.</a:t>
            </a:r>
          </a:p>
          <a:p>
            <a:pPr algn="r"/>
            <a:r>
              <a:rPr lang="en-US" sz="3600" dirty="0" smtClean="0">
                <a:solidFill>
                  <a:srgbClr val="FFFF00"/>
                </a:solidFill>
              </a:rPr>
              <a:t> </a:t>
            </a:r>
            <a:endParaRPr lang="en-US" sz="3600" dirty="0">
              <a:solidFill>
                <a:srgbClr val="FFFF00"/>
              </a:solidFill>
            </a:endParaRPr>
          </a:p>
        </p:txBody>
      </p:sp>
    </p:spTree>
    <p:extLst>
      <p:ext uri="{BB962C8B-B14F-4D97-AF65-F5344CB8AC3E}">
        <p14:creationId xmlns:p14="http://schemas.microsoft.com/office/powerpoint/2010/main" val="305063412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391</TotalTime>
  <Words>1167</Words>
  <Application>Microsoft Office PowerPoint</Application>
  <PresentationFormat>On-screen Show (4:3)</PresentationFormat>
  <Paragraphs>391</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28</cp:revision>
  <dcterms:created xsi:type="dcterms:W3CDTF">2014-12-19T14:29:45Z</dcterms:created>
  <dcterms:modified xsi:type="dcterms:W3CDTF">2014-12-27T21:33:45Z</dcterms:modified>
</cp:coreProperties>
</file>